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1905" r:id="rId2"/>
    <p:sldId id="1906" r:id="rId3"/>
    <p:sldId id="1904" r:id="rId4"/>
    <p:sldId id="291" r:id="rId5"/>
  </p:sldIdLst>
  <p:sldSz cx="6858000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4660"/>
  </p:normalViewPr>
  <p:slideViewPr>
    <p:cSldViewPr snapToGrid="0">
      <p:cViewPr>
        <p:scale>
          <a:sx n="75" d="100"/>
          <a:sy n="75" d="100"/>
        </p:scale>
        <p:origin x="1800" y="-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F99DA-A8E3-4E72-A8FE-0A1242EBE070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449513" y="1143000"/>
            <a:ext cx="1958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E7662F-CD37-4BE3-919B-EA6141737D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000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CFD30-9837-03D9-8E52-BEA0B4AF0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1BC751C-5AD0-A0A8-95CF-B2E5C5AA5D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49513" y="1143000"/>
            <a:ext cx="1958975" cy="30861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D7BB802-4F26-29A6-8873-F7A4BAFBA9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62C2DD4-6E57-940A-485F-E635E6D5FB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985E27-1938-4586-B79E-C7E9070AE49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4476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C292F-506F-FE2B-3A00-A01DDEF88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ECB7046-886C-4A93-C37E-AA4D58AFCD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449513" y="1143000"/>
            <a:ext cx="1958975" cy="30861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C0C5C80F-B864-D169-0FF7-E0F68877AB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E034BF9-08E7-82BD-1094-BD3F2AC76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985E27-1938-4586-B79E-C7E9070AE49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871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449513" y="1143000"/>
            <a:ext cx="1958975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985E27-1938-4586-B79E-C7E9070AE49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284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53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92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25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0498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8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7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527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1020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60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267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740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9975D-B94F-4256-99BC-F670C636894D}" type="datetimeFigureOut">
              <a:rPr lang="ko-KR" altLang="en-US" smtClean="0"/>
              <a:t>2025-01-08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D81280-626B-47AD-9565-4B251264D62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132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C90E8-FC76-CD17-73E4-F1126854F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5E6517E4-28D2-9325-B975-EB0288FE6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527992"/>
              </p:ext>
            </p:extLst>
          </p:nvPr>
        </p:nvGraphicFramePr>
        <p:xfrm>
          <a:off x="157802" y="1762723"/>
          <a:ext cx="6405960" cy="3633606"/>
        </p:xfrm>
        <a:graphic>
          <a:graphicData uri="http://schemas.openxmlformats.org/drawingml/2006/table">
            <a:tbl>
              <a:tblPr/>
              <a:tblGrid>
                <a:gridCol w="658957">
                  <a:extLst>
                    <a:ext uri="{9D8B030D-6E8A-4147-A177-3AD203B41FA5}">
                      <a16:colId xmlns:a16="http://schemas.microsoft.com/office/drawing/2014/main" val="1787950225"/>
                    </a:ext>
                  </a:extLst>
                </a:gridCol>
                <a:gridCol w="658957">
                  <a:extLst>
                    <a:ext uri="{9D8B030D-6E8A-4147-A177-3AD203B41FA5}">
                      <a16:colId xmlns:a16="http://schemas.microsoft.com/office/drawing/2014/main" val="4059687192"/>
                    </a:ext>
                  </a:extLst>
                </a:gridCol>
                <a:gridCol w="1267484">
                  <a:extLst>
                    <a:ext uri="{9D8B030D-6E8A-4147-A177-3AD203B41FA5}">
                      <a16:colId xmlns:a16="http://schemas.microsoft.com/office/drawing/2014/main" val="2531317412"/>
                    </a:ext>
                  </a:extLst>
                </a:gridCol>
                <a:gridCol w="1267485">
                  <a:extLst>
                    <a:ext uri="{9D8B030D-6E8A-4147-A177-3AD203B41FA5}">
                      <a16:colId xmlns:a16="http://schemas.microsoft.com/office/drawing/2014/main" val="2179239671"/>
                    </a:ext>
                  </a:extLst>
                </a:gridCol>
                <a:gridCol w="1502587">
                  <a:extLst>
                    <a:ext uri="{9D8B030D-6E8A-4147-A177-3AD203B41FA5}">
                      <a16:colId xmlns:a16="http://schemas.microsoft.com/office/drawing/2014/main" val="2356419721"/>
                    </a:ext>
                  </a:extLst>
                </a:gridCol>
                <a:gridCol w="1050490">
                  <a:extLst>
                    <a:ext uri="{9D8B030D-6E8A-4147-A177-3AD203B41FA5}">
                      <a16:colId xmlns:a16="http://schemas.microsoft.com/office/drawing/2014/main" val="2893809524"/>
                    </a:ext>
                  </a:extLst>
                </a:gridCol>
              </a:tblGrid>
              <a:tr h="245882">
                <a:tc gridSpan="2">
                  <a:txBody>
                    <a:bodyPr/>
                    <a:lstStyle/>
                    <a:p>
                      <a:pPr algn="ctr" latinLnBrk="0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altLang="ko-KR" sz="1000" kern="100" baseline="300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st</a:t>
                      </a:r>
                      <a:r>
                        <a:rPr lang="ko-KR" altLang="en-US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line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 latinLnBrk="1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altLang="ko-KR" sz="1000" kern="100" baseline="300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line or more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786027"/>
                  </a:ext>
                </a:extLst>
              </a:tr>
              <a:tr h="535534">
                <a:tc rowSpan="3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BCL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DLBCL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R-CHOP, R-EPOCH, BR</a:t>
                      </a:r>
                      <a:endParaRPr lang="en-US" sz="10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DHAP, R-DHAP, ICE, R-ICE, GDP, R-</a:t>
                      </a:r>
                      <a:r>
                        <a:rPr lang="en-US" altLang="ko-KR" sz="1000" kern="100" dirty="0" err="1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GemOx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BR, Pola-BR, R-Len, IVAM, </a:t>
                      </a:r>
                      <a:r>
                        <a:rPr lang="en-US" altLang="ko-KR" sz="1000" kern="100" dirty="0" err="1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Dexa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-BEAM, Pembrolizumab, Nivolumab, Lenalidomide 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955621"/>
                  </a:ext>
                </a:extLst>
              </a:tr>
              <a:tr h="380616">
                <a:tc vMerge="1"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FL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CVP, R-CVP, R-CHOP, BR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BR, O-Benda, R-Len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847148"/>
                  </a:ext>
                </a:extLst>
              </a:tr>
              <a:tr h="388483">
                <a:tc vMerge="1"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MCL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R-hyper 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CVAD, R-CHOP, VR-CAP, BR, R-Len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Ibrutinib, BR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317687"/>
                  </a:ext>
                </a:extLst>
              </a:tr>
              <a:tr h="426624"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PTCL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CHOP, A-CHP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Brentuximab,</a:t>
                      </a:r>
                      <a:r>
                        <a:rPr lang="ko-KR" altLang="en-US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GDP, </a:t>
                      </a:r>
                      <a:r>
                        <a:rPr lang="en-US" altLang="ko-KR" sz="1000" kern="100" dirty="0" err="1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Bendamustine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, Lenalidomide</a:t>
                      </a:r>
                      <a:endParaRPr lang="en-US" sz="1000" kern="0" dirty="0">
                        <a:effectLst/>
                        <a:latin typeface="Arial" panose="020B0604020202020204" pitchFamily="34" charset="0"/>
                        <a:ea typeface="굴림" panose="020B0600000101010101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212339"/>
                  </a:ext>
                </a:extLst>
              </a:tr>
              <a:tr h="281896"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NK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/TCL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VIPD,</a:t>
                      </a:r>
                      <a:r>
                        <a:rPr lang="ko-KR" alt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VIDL,</a:t>
                      </a:r>
                      <a:r>
                        <a:rPr lang="ko-KR" altLang="en-US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000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IMVP16, SMILE</a:t>
                      </a:r>
                      <a:endParaRPr lang="en-US" sz="10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US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Pembrolizumab</a:t>
                      </a:r>
                      <a:endParaRPr lang="en-US" sz="1000" kern="0" dirty="0">
                        <a:effectLst/>
                        <a:latin typeface="Arial" panose="020B0604020202020204" pitchFamily="34" charset="0"/>
                        <a:ea typeface="굴림" panose="020B0600000101010101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722213"/>
                  </a:ext>
                </a:extLst>
              </a:tr>
              <a:tr h="522068"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HD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ABVD, A-AVD </a:t>
                      </a:r>
                      <a:endParaRPr lang="ko-KR" altLang="en-US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DHAP, ICE, </a:t>
                      </a: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Dexa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-BEAM, Brentuximab, Nivolumab, Pembrolizumab </a:t>
                      </a:r>
                      <a:endParaRPr lang="ko-KR" altLang="en-US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79567"/>
                  </a:ext>
                </a:extLst>
              </a:tr>
              <a:tr h="273464"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1</a:t>
                      </a:r>
                      <a:r>
                        <a:rPr lang="en-US" sz="1000" kern="1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line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1000" kern="0" baseline="3000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 line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3</a:t>
                      </a:r>
                      <a:r>
                        <a:rPr lang="en-US" sz="1000" kern="0" baseline="3000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rd</a:t>
                      </a: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 line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000" kern="1200" baseline="30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line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608463"/>
                  </a:ext>
                </a:extLst>
              </a:tr>
              <a:tr h="579039">
                <a:tc gridSpan="2"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MM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VTD, VAD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KRD, KD, 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IRD</a:t>
                      </a: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, RD, Vel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000" kern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Caelyx</a:t>
                      </a: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, TCD</a:t>
                      </a: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, MPT 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P(C)D, DCEP, DT-PACE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0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Daratumumab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9679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3F13658-C249-7C14-4214-C5B79BFBDC05}"/>
              </a:ext>
            </a:extLst>
          </p:cNvPr>
          <p:cNvSpPr txBox="1"/>
          <p:nvPr/>
        </p:nvSpPr>
        <p:spPr>
          <a:xfrm>
            <a:off x="54691" y="1454983"/>
            <a:ext cx="6645506" cy="221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Supplementary </a:t>
            </a:r>
            <a:r>
              <a:rPr lang="en-US" altLang="ko-KR" sz="1050" b="1">
                <a:latin typeface="Arial" panose="020B0604020202020204" pitchFamily="34" charset="0"/>
                <a:cs typeface="Arial" panose="020B0604020202020204" pitchFamily="34" charset="0"/>
              </a:rPr>
              <a:t>Table 1. </a:t>
            </a: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Pre-transplant treatment according to </a:t>
            </a:r>
            <a:r>
              <a:rPr lang="en-US" altLang="ko-KR" sz="1050" b="1">
                <a:latin typeface="Arial" panose="020B0604020202020204" pitchFamily="34" charset="0"/>
                <a:cs typeface="Arial" panose="020B0604020202020204" pitchFamily="34" charset="0"/>
              </a:rPr>
              <a:t>each lymphoid </a:t>
            </a: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malignancy subtypes.</a:t>
            </a:r>
            <a:endParaRPr lang="en-US" altLang="ko-K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697">
            <a:extLst>
              <a:ext uri="{FF2B5EF4-FFF2-40B4-BE49-F238E27FC236}">
                <a16:creationId xmlns:a16="http://schemas.microsoft.com/office/drawing/2014/main" id="{12F5EF66-4EFA-8374-33BE-A3F7B287ACC7}"/>
              </a:ext>
            </a:extLst>
          </p:cNvPr>
          <p:cNvSpPr txBox="1">
            <a:spLocks noChangeAspect="1"/>
          </p:cNvSpPr>
          <p:nvPr/>
        </p:nvSpPr>
        <p:spPr>
          <a:xfrm>
            <a:off x="157803" y="5514023"/>
            <a:ext cx="6813083" cy="36933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000" dirty="0">
                <a:latin typeface="Arial" panose="020B0604020202020204" pitchFamily="34" charset="0"/>
                <a:cs typeface="Arial" panose="020B0604020202020204" pitchFamily="34" charset="0"/>
              </a:rPr>
              <a:t>BCL, B-cell lymphoma; DLBCL, diffuse large B cell lymphoma; FL, follicular lymphoma; MCL, mantle cell lymphoma; PTCL, peripheral T-cell lymphoma;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NK/TCL, NK/T cell lymphoma;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HD, Hodgkin’s disease; MM, multiple myeloma; R-CHOP, rituximab+cyclophosphamide+doxorubicin+vincristine+prednisolone; R-EPOCH, rituximab+etoposide+doxorubicin+vincristine+cyclophosphamide+prednisolone; BR,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rituximab+bendamustine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DHAP,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cisplatin+cytarabine+dexamethasone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R-DHAP, rituximab+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cisplatin+cytarabine+dexamethasone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ICE,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etoposide+ifosfamide+carboplatin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R-ICE,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rituximab+etoposide+ifosfamide+carboplatin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GDP,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gemcitabine+cisplatin+dexamethasone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GemOx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rituximab+gemcitabine+oxaliplatin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Pola-BR,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polatuzumab+rituximab+bendamustine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R-Len,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rituximab+lenalidomide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IVAM,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ifosfamide+etoposide+cytarabine+methotrexate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Dexa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-BEAM,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dexamethasone+carmustine+melphalan+etoposide+cytarabine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CVP,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cyclophosphamide+vincristine+prednisolone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R-CVP, rituximab+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cyclophosphamide+vincristine+prednisolone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O-Benda,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obinutuzumab+bendamustine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R-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yperCVAD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rituximab+cyclophosphamide+vincristine+doxorubicin+dexamethasone; VR-CAP,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bortezomib+rituximab+cyclophosphamide+doxorubicin+prednisolone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A-CHP,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brentuximab+cyclophosphamide+doxorubicin+prednisolone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VIPD,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etoposide+ifosfamide+cisplatin+dexamethasone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VIDL,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etoposide+ifosfamide+L-asparaginase+dexamethasone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IMVP16,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etoposide+ifosfamide+methotrexate+dexamethasone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SMILE,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methotrexate+ifosfamide+etoposide+dexamethasone+L-asparaginase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ABVD,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doxorubicin+bleomycin+vinblastine+dacarbazine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A-AVD,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brentuximab+doxorubicin+vinblastine+dacarbazine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VTD,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bortezomib+thalidomide+dexamethasone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VAD,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vincristine+doxorubicin+dexamethasone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KRD,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carfilzomib+lenalidomide+dexamethasone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KD,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carfilzomib+dexamethasone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IRD,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ixazomib+lenalidomide+dexamethasone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ID,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ixazomib+dexamethasone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Vel/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Caelyx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bortezomib+liposomal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doxorubicin; TCD,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thalidomide+cyclophosphamide+dexamethasone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MPT,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melphalan+prednisolone+thalidomide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P(C)D, pomalidomide+(cyclophosphamide)+dexamethasone; DCEP,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cyclophosphamide+etoposide+cisplatin+dexamethasone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DT-PACE, dexamethasone+cisplatin+etoposide+cyclophosphamide+doxorubicin+thalidomide.</a:t>
            </a:r>
            <a:endParaRPr lang="ko-KR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BFF06-3E05-F6D4-086E-388142CC4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Box 1697">
            <a:extLst>
              <a:ext uri="{FF2B5EF4-FFF2-40B4-BE49-F238E27FC236}">
                <a16:creationId xmlns:a16="http://schemas.microsoft.com/office/drawing/2014/main" id="{C4D0426A-A1EF-70E9-6149-AFFDD3B30831}"/>
              </a:ext>
            </a:extLst>
          </p:cNvPr>
          <p:cNvSpPr txBox="1">
            <a:spLocks noChangeAspect="1"/>
          </p:cNvSpPr>
          <p:nvPr/>
        </p:nvSpPr>
        <p:spPr>
          <a:xfrm>
            <a:off x="54691" y="6872082"/>
            <a:ext cx="6902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Flu, 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fludarabine;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Mel, melphalan;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 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ATG, anti-thymocyte globulin; 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Bu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busulfan</a:t>
            </a:r>
            <a:r>
              <a:rPr lang="en-US" altLang="ko-KR" sz="100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; Cy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, cyclophosphamide; TBI, total body </a:t>
            </a:r>
            <a:r>
              <a:rPr lang="en-US" altLang="ko-KR" sz="1000" dirty="0" err="1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iirradiation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.</a:t>
            </a:r>
            <a:endParaRPr lang="en-US" altLang="ko-K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2845561-E723-D3B5-1080-53472FCA1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052597"/>
              </p:ext>
            </p:extLst>
          </p:nvPr>
        </p:nvGraphicFramePr>
        <p:xfrm>
          <a:off x="883366" y="3102171"/>
          <a:ext cx="5417196" cy="3700647"/>
        </p:xfrm>
        <a:graphic>
          <a:graphicData uri="http://schemas.openxmlformats.org/drawingml/2006/table">
            <a:tbl>
              <a:tblPr/>
              <a:tblGrid>
                <a:gridCol w="1634596">
                  <a:extLst>
                    <a:ext uri="{9D8B030D-6E8A-4147-A177-3AD203B41FA5}">
                      <a16:colId xmlns:a16="http://schemas.microsoft.com/office/drawing/2014/main" val="1787950225"/>
                    </a:ext>
                  </a:extLst>
                </a:gridCol>
                <a:gridCol w="954655">
                  <a:extLst>
                    <a:ext uri="{9D8B030D-6E8A-4147-A177-3AD203B41FA5}">
                      <a16:colId xmlns:a16="http://schemas.microsoft.com/office/drawing/2014/main" val="1242318670"/>
                    </a:ext>
                  </a:extLst>
                </a:gridCol>
                <a:gridCol w="565589">
                  <a:extLst>
                    <a:ext uri="{9D8B030D-6E8A-4147-A177-3AD203B41FA5}">
                      <a16:colId xmlns:a16="http://schemas.microsoft.com/office/drawing/2014/main" val="381316513"/>
                    </a:ext>
                  </a:extLst>
                </a:gridCol>
                <a:gridCol w="565589">
                  <a:extLst>
                    <a:ext uri="{9D8B030D-6E8A-4147-A177-3AD203B41FA5}">
                      <a16:colId xmlns:a16="http://schemas.microsoft.com/office/drawing/2014/main" val="2063189642"/>
                    </a:ext>
                  </a:extLst>
                </a:gridCol>
                <a:gridCol w="565589">
                  <a:extLst>
                    <a:ext uri="{9D8B030D-6E8A-4147-A177-3AD203B41FA5}">
                      <a16:colId xmlns:a16="http://schemas.microsoft.com/office/drawing/2014/main" val="630206070"/>
                    </a:ext>
                  </a:extLst>
                </a:gridCol>
                <a:gridCol w="565589">
                  <a:extLst>
                    <a:ext uri="{9D8B030D-6E8A-4147-A177-3AD203B41FA5}">
                      <a16:colId xmlns:a16="http://schemas.microsoft.com/office/drawing/2014/main" val="3923870638"/>
                    </a:ext>
                  </a:extLst>
                </a:gridCol>
                <a:gridCol w="565589">
                  <a:extLst>
                    <a:ext uri="{9D8B030D-6E8A-4147-A177-3AD203B41FA5}">
                      <a16:colId xmlns:a16="http://schemas.microsoft.com/office/drawing/2014/main" val="3627774702"/>
                    </a:ext>
                  </a:extLst>
                </a:gridCol>
              </a:tblGrid>
              <a:tr h="326029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Conditioning regimen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No. of patients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HD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MM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NK/TCL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TCL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00796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 err="1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Flu+Mel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232751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</a:t>
                      </a: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+Mel+ATG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16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6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955621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</a:t>
                      </a:r>
                      <a:r>
                        <a:rPr lang="en-US" sz="1000" kern="12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Mel+</a:t>
                      </a: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Bu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847148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</a:t>
                      </a:r>
                      <a:r>
                        <a:rPr lang="en-US" sz="1000" kern="12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Mel+</a:t>
                      </a: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Cy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17687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 err="1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Flu+Mel+TBI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212339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</a:t>
                      </a:r>
                      <a:r>
                        <a:rPr lang="en-US" altLang="ko-KR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+ATG+</a:t>
                      </a: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Bu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altLang="ko-KR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6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9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722213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Flu+ATG</a:t>
                      </a: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+Cy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TBI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79567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Flu+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Cy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608463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ATG+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Bu</a:t>
                      </a:r>
                      <a:r>
                        <a:rPr lang="en-US" sz="1000" kern="120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Cy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51657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ATG</a:t>
                      </a: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+Cy+TBI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965355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Bu+Cy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3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85751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Cy</a:t>
                      </a: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+TBI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28202"/>
                  </a:ext>
                </a:extLst>
              </a:tr>
              <a:tr h="259586">
                <a:tc>
                  <a:txBody>
                    <a:bodyPr/>
                    <a:lstStyle/>
                    <a:p>
                      <a:pPr lvl="1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Total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55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8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21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71252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74232FE-F003-7687-6060-AECE5AD8540B}"/>
              </a:ext>
            </a:extLst>
          </p:cNvPr>
          <p:cNvSpPr txBox="1"/>
          <p:nvPr/>
        </p:nvSpPr>
        <p:spPr>
          <a:xfrm>
            <a:off x="54691" y="2693233"/>
            <a:ext cx="6584234" cy="22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Supplementary </a:t>
            </a:r>
            <a:r>
              <a:rPr lang="en-US" altLang="ko-KR" sz="1050" b="1">
                <a:latin typeface="Arial" panose="020B0604020202020204" pitchFamily="34" charset="0"/>
                <a:cs typeface="Arial" panose="020B0604020202020204" pitchFamily="34" charset="0"/>
              </a:rPr>
              <a:t>Table 2. Conditioning regimens before allo-SCT.</a:t>
            </a:r>
            <a:endParaRPr lang="en-US" altLang="ko-K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16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Box 1697">
            <a:extLst>
              <a:ext uri="{FF2B5EF4-FFF2-40B4-BE49-F238E27FC236}">
                <a16:creationId xmlns:a16="http://schemas.microsoft.com/office/drawing/2014/main" id="{58E6D9B3-DA1B-41E1-AAF7-24FEDDEF36DD}"/>
              </a:ext>
            </a:extLst>
          </p:cNvPr>
          <p:cNvSpPr txBox="1">
            <a:spLocks noChangeAspect="1"/>
          </p:cNvSpPr>
          <p:nvPr/>
        </p:nvSpPr>
        <p:spPr>
          <a:xfrm>
            <a:off x="0" y="9921010"/>
            <a:ext cx="69022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BCL, B cell lymphoma;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HD, Hodgkin’s disease; MM, multiple myeloma;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NK/TCL, NK/T cell lymphoma;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TCL, T cell lymphoma; </a:t>
            </a:r>
            <a:r>
              <a:rPr lang="en-US" altLang="ko-KR" sz="10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RIC, reduced intensity conditioning; MAC, myeloablative conditioning; HLA, human leukocyte antigen; ASCT, autologous stem cell transplantation; GVHD, graft-versus-host disease; NRM, non-relapse mortality.</a:t>
            </a:r>
            <a:endParaRPr lang="en-US" altLang="ko-K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A37AE0F4-918E-3725-FA7C-56321B7A60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693743"/>
              </p:ext>
            </p:extLst>
          </p:nvPr>
        </p:nvGraphicFramePr>
        <p:xfrm>
          <a:off x="140416" y="834108"/>
          <a:ext cx="6412784" cy="8691414"/>
        </p:xfrm>
        <a:graphic>
          <a:graphicData uri="http://schemas.openxmlformats.org/drawingml/2006/table">
            <a:tbl>
              <a:tblPr/>
              <a:tblGrid>
                <a:gridCol w="1669334">
                  <a:extLst>
                    <a:ext uri="{9D8B030D-6E8A-4147-A177-3AD203B41FA5}">
                      <a16:colId xmlns:a16="http://schemas.microsoft.com/office/drawing/2014/main" val="1787950225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2531317412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2179239671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1242318670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2356419721"/>
                    </a:ext>
                  </a:extLst>
                </a:gridCol>
                <a:gridCol w="948690">
                  <a:extLst>
                    <a:ext uri="{9D8B030D-6E8A-4147-A177-3AD203B41FA5}">
                      <a16:colId xmlns:a16="http://schemas.microsoft.com/office/drawing/2014/main" val="2893809524"/>
                    </a:ext>
                  </a:extLst>
                </a:gridCol>
              </a:tblGrid>
              <a:tr h="269679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B-cell lymphoma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 latinLnBrk="1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MM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T-cell lymphoma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786027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BCL, n=20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HD, n=3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MM, n=9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NK</a:t>
                      </a: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/TCL, n=4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TCL, n=22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00796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marL="180975" lvl="1" indent="0"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Age (median, range)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42 (25-60)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32 (19-39)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49 (39-60)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36 (22-52)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38 (21-63)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955621"/>
                  </a:ext>
                </a:extLst>
              </a:tr>
              <a:tr h="235421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Gender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847148"/>
                  </a:ext>
                </a:extLst>
              </a:tr>
              <a:tr h="235421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Male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1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(60)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altLang="ko-KR" sz="1000" kern="10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 (67)</a:t>
                      </a:r>
                      <a:endParaRPr lang="ko-KR" altLang="ko-KR" sz="1000" kern="100" dirty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1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(25)</a:t>
                      </a:r>
                      <a:endParaRPr lang="ko-KR" altLang="ko-KR" sz="1000" kern="10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1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 (77)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918665"/>
                  </a:ext>
                </a:extLst>
              </a:tr>
              <a:tr h="235421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Female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 (40)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(33) 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(75)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(23)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57037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Related donor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16 (80)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8 (89)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4 (100)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12 (55)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17687"/>
                  </a:ext>
                </a:extLst>
              </a:tr>
              <a:tr h="392296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Conditioning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212339"/>
                  </a:ext>
                </a:extLst>
              </a:tr>
              <a:tr h="185183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RIC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16 (80)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9 (100)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(100)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17 (77)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177509"/>
                  </a:ext>
                </a:extLst>
              </a:tr>
              <a:tr h="185183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MAC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(20)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 (23)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013077"/>
                  </a:ext>
                </a:extLst>
              </a:tr>
              <a:tr h="392296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Transplantation </a:t>
                      </a:r>
                      <a:r>
                        <a:rPr lang="ko-KR" alt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period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722213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2000-2009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6 (30)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5 (56)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 (23)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244687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2010-2019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12 (60)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4 (44)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14 (64)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590712"/>
                  </a:ext>
                </a:extLst>
              </a:tr>
              <a:tr h="214891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2020-2023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(10)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(14)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829088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HLA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match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79567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Full match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9 (45)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(22)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10 (45)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533274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Mismatch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6 (30)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(22)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8 (36)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71931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No data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 (25)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5 (56)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(18)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671229"/>
                  </a:ext>
                </a:extLst>
              </a:tr>
              <a:tr h="392296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Status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before transplant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608463"/>
                  </a:ext>
                </a:extLst>
              </a:tr>
              <a:tr h="185183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CR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(20)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(25)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6 (27)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96799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PR</a:t>
                      </a:r>
                      <a:endParaRPr lang="ko-KR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(10)</a:t>
                      </a:r>
                      <a:endParaRPr lang="ko-KR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(22)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(18)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96973"/>
                  </a:ext>
                </a:extLst>
              </a:tr>
              <a:tr h="196149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PD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13 (65)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(22)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(75)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 (41)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036334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N/A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5 (56)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(14)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294685"/>
                  </a:ext>
                </a:extLst>
              </a:tr>
              <a:tr h="392296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Status </a:t>
                      </a: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after transplant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 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51657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CR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11 (55)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(11)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9 (41)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79919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PR</a:t>
                      </a:r>
                      <a:endParaRPr lang="ko-KR" sz="10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1 (11)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346139"/>
                  </a:ext>
                </a:extLst>
              </a:tr>
              <a:tr h="196149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PD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8 (40)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(67)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(22)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11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765554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N/A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5 (56)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굴림" panose="020B0600000101010101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844503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 ASCT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965355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(20)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7 (32)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067952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15 (75)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(100)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(33)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(100)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12 (55)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205269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(11)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134288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N/A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5 (56)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(14)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288760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 GVHD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459649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Acute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(15)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(33)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(25)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9 (41)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186131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Chronic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(20)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(11)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(5)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669631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l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        Cause </a:t>
                      </a: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of death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85751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NRM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4 (20)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0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(25)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7 (32)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828202"/>
                  </a:ext>
                </a:extLst>
              </a:tr>
              <a:tr h="199342"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Progression/relapse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8 (40)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1 (33)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3 (33)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2 (50)</a:t>
                      </a:r>
                      <a:endParaRPr lang="ko-KR" sz="1000" kern="10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 latinLnBrk="1">
                        <a:lnSpc>
                          <a:spcPct val="8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kern="100" dirty="0"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  <a:cs typeface="Arial" panose="020B0604020202020204" pitchFamily="34" charset="0"/>
                        </a:rPr>
                        <a:t>6 (41)</a:t>
                      </a:r>
                      <a:endParaRPr lang="ko-KR" sz="1000" kern="100" dirty="0"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875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251ADF4-66F1-A13F-F21C-A8A8047DAAE7}"/>
              </a:ext>
            </a:extLst>
          </p:cNvPr>
          <p:cNvSpPr txBox="1"/>
          <p:nvPr/>
        </p:nvSpPr>
        <p:spPr>
          <a:xfrm>
            <a:off x="54691" y="540583"/>
            <a:ext cx="6584234" cy="22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Supplementary </a:t>
            </a:r>
            <a:r>
              <a:rPr lang="en-US" altLang="ko-KR" sz="1050" b="1">
                <a:latin typeface="Arial" panose="020B0604020202020204" pitchFamily="34" charset="0"/>
                <a:cs typeface="Arial" panose="020B0604020202020204" pitchFamily="34" charset="0"/>
              </a:rPr>
              <a:t>Table 3. </a:t>
            </a: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Baseline patient characteristics in </a:t>
            </a:r>
            <a:r>
              <a:rPr lang="en-US" altLang="ko-KR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allo</a:t>
            </a:r>
            <a:r>
              <a:rPr lang="en-US" altLang="ko-KR" sz="1050" b="1" dirty="0">
                <a:latin typeface="Arial" panose="020B0604020202020204" pitchFamily="34" charset="0"/>
                <a:cs typeface="Arial" panose="020B0604020202020204" pitchFamily="34" charset="0"/>
              </a:rPr>
              <a:t>-SCT for lymphoid malignancies.</a:t>
            </a:r>
            <a:endParaRPr lang="en-US" altLang="ko-KR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0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72091-534D-66C4-8C7F-46D9B44FD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Box 1697">
            <a:extLst>
              <a:ext uri="{FF2B5EF4-FFF2-40B4-BE49-F238E27FC236}">
                <a16:creationId xmlns:a16="http://schemas.microsoft.com/office/drawing/2014/main" id="{7B86DAB3-A2A6-8C9C-3FCB-ACC3E25438DF}"/>
              </a:ext>
            </a:extLst>
          </p:cNvPr>
          <p:cNvSpPr txBox="1">
            <a:spLocks noChangeAspect="1"/>
          </p:cNvSpPr>
          <p:nvPr/>
        </p:nvSpPr>
        <p:spPr>
          <a:xfrm>
            <a:off x="6459" y="5844032"/>
            <a:ext cx="685154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en-US" altLang="ko-KR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ko-KR" sz="1100" dirty="0">
                <a:solidFill>
                  <a:srgbClr val="000000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Arial" panose="020B0604020202020204" pitchFamily="34" charset="0"/>
              </a:rPr>
              <a:t>BCL, B cell lymphoma; TCL, T cell lymphoma; NK/TCL, NK/T cell lymphoma; HD, Hodgkin’s disease; MM, multiple myeloma.</a:t>
            </a:r>
            <a:endParaRPr lang="en-US" altLang="ko-K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ko-K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F9225847-A908-20AF-664E-EE1D0D0E2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059462"/>
              </p:ext>
            </p:extLst>
          </p:nvPr>
        </p:nvGraphicFramePr>
        <p:xfrm>
          <a:off x="123825" y="2824448"/>
          <a:ext cx="6508646" cy="3093052"/>
        </p:xfrm>
        <a:graphic>
          <a:graphicData uri="http://schemas.openxmlformats.org/drawingml/2006/table">
            <a:tbl>
              <a:tblPr/>
              <a:tblGrid>
                <a:gridCol w="1856691">
                  <a:extLst>
                    <a:ext uri="{9D8B030D-6E8A-4147-A177-3AD203B41FA5}">
                      <a16:colId xmlns:a16="http://schemas.microsoft.com/office/drawing/2014/main" val="2531317412"/>
                    </a:ext>
                  </a:extLst>
                </a:gridCol>
                <a:gridCol w="930391">
                  <a:extLst>
                    <a:ext uri="{9D8B030D-6E8A-4147-A177-3AD203B41FA5}">
                      <a16:colId xmlns:a16="http://schemas.microsoft.com/office/drawing/2014/main" val="1071874151"/>
                    </a:ext>
                  </a:extLst>
                </a:gridCol>
                <a:gridCol w="930391">
                  <a:extLst>
                    <a:ext uri="{9D8B030D-6E8A-4147-A177-3AD203B41FA5}">
                      <a16:colId xmlns:a16="http://schemas.microsoft.com/office/drawing/2014/main" val="582192104"/>
                    </a:ext>
                  </a:extLst>
                </a:gridCol>
                <a:gridCol w="930391">
                  <a:extLst>
                    <a:ext uri="{9D8B030D-6E8A-4147-A177-3AD203B41FA5}">
                      <a16:colId xmlns:a16="http://schemas.microsoft.com/office/drawing/2014/main" val="2846262750"/>
                    </a:ext>
                  </a:extLst>
                </a:gridCol>
                <a:gridCol w="930391">
                  <a:extLst>
                    <a:ext uri="{9D8B030D-6E8A-4147-A177-3AD203B41FA5}">
                      <a16:colId xmlns:a16="http://schemas.microsoft.com/office/drawing/2014/main" val="2079453484"/>
                    </a:ext>
                  </a:extLst>
                </a:gridCol>
                <a:gridCol w="930391">
                  <a:extLst>
                    <a:ext uri="{9D8B030D-6E8A-4147-A177-3AD203B41FA5}">
                      <a16:colId xmlns:a16="http://schemas.microsoft.com/office/drawing/2014/main" val="492478781"/>
                    </a:ext>
                  </a:extLst>
                </a:gridCol>
              </a:tblGrid>
              <a:tr h="442003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BCL </a:t>
                      </a:r>
                    </a:p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(n=20)</a:t>
                      </a:r>
                      <a:endParaRPr lang="ko-KR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TCL </a:t>
                      </a:r>
                    </a:p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(n=22)</a:t>
                      </a:r>
                      <a:endParaRPr lang="ko-KR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NK/TCL </a:t>
                      </a:r>
                    </a:p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(n=4)</a:t>
                      </a:r>
                      <a:endParaRPr lang="ko-KR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HD</a:t>
                      </a:r>
                    </a:p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(n=3)</a:t>
                      </a:r>
                      <a:endParaRPr lang="ko-KR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MM</a:t>
                      </a:r>
                    </a:p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(n=9)</a:t>
                      </a:r>
                      <a:endParaRPr lang="ko-KR" alt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150194"/>
                  </a:ext>
                </a:extLst>
              </a:tr>
              <a:tr h="508632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Skin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(25)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 (18)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(25)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(33)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(11)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373956"/>
                  </a:ext>
                </a:extLst>
              </a:tr>
              <a:tr h="477804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Gut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(18)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(33)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(11)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768144"/>
                  </a:ext>
                </a:extLst>
              </a:tr>
              <a:tr h="554871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(15)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(18)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146885"/>
                  </a:ext>
                </a:extLst>
              </a:tr>
              <a:tr h="554871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(15)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(33)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(33)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079121"/>
                  </a:ext>
                </a:extLst>
              </a:tr>
              <a:tr h="554871"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Chronic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(20)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(5)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50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(22)</a:t>
                      </a:r>
                      <a:endParaRPr lang="ko-KR" alt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7123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B230E85-BB11-B7E6-5300-542B4B5B71BA}"/>
              </a:ext>
            </a:extLst>
          </p:cNvPr>
          <p:cNvSpPr txBox="1"/>
          <p:nvPr/>
        </p:nvSpPr>
        <p:spPr>
          <a:xfrm>
            <a:off x="12914" y="2596693"/>
            <a:ext cx="6902236" cy="22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1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Table 4. GVHD characteristics in </a:t>
            </a:r>
            <a:r>
              <a:rPr lang="en-US" altLang="ko-KR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allo</a:t>
            </a:r>
            <a:r>
              <a:rPr lang="en-US" altLang="ko-KR" sz="1100" b="1" dirty="0">
                <a:latin typeface="Arial" panose="020B0604020202020204" pitchFamily="34" charset="0"/>
                <a:cs typeface="Arial" panose="020B0604020202020204" pitchFamily="34" charset="0"/>
              </a:rPr>
              <a:t>-SCT recipients for lymphoid malignancies.</a:t>
            </a:r>
          </a:p>
        </p:txBody>
      </p:sp>
    </p:spTree>
    <p:extLst>
      <p:ext uri="{BB962C8B-B14F-4D97-AF65-F5344CB8AC3E}">
        <p14:creationId xmlns:p14="http://schemas.microsoft.com/office/powerpoint/2010/main" val="2910486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1548</Words>
  <Application>Microsoft Office PowerPoint</Application>
  <PresentationFormat>사용자 지정</PresentationFormat>
  <Paragraphs>353</Paragraphs>
  <Slides>4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Aptos</vt:lpstr>
      <vt:lpstr>Aptos Display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김선용</dc:creator>
  <cp:lastModifiedBy>김선용</cp:lastModifiedBy>
  <cp:revision>24</cp:revision>
  <dcterms:created xsi:type="dcterms:W3CDTF">2024-08-30T01:40:52Z</dcterms:created>
  <dcterms:modified xsi:type="dcterms:W3CDTF">2025-01-08T05:39:39Z</dcterms:modified>
</cp:coreProperties>
</file>