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77" r:id="rId2"/>
    <p:sldId id="272" r:id="rId3"/>
    <p:sldId id="273" r:id="rId4"/>
    <p:sldId id="276" r:id="rId5"/>
    <p:sldId id="274" r:id="rId6"/>
    <p:sldId id="275" r:id="rId7"/>
    <p:sldId id="278" r:id="rId8"/>
    <p:sldId id="288" r:id="rId9"/>
    <p:sldId id="289" r:id="rId10"/>
    <p:sldId id="279" r:id="rId11"/>
    <p:sldId id="290" r:id="rId12"/>
    <p:sldId id="291" r:id="rId13"/>
    <p:sldId id="280" r:id="rId14"/>
    <p:sldId id="292" r:id="rId15"/>
    <p:sldId id="293" r:id="rId16"/>
    <p:sldId id="281" r:id="rId17"/>
    <p:sldId id="294" r:id="rId18"/>
    <p:sldId id="295" r:id="rId19"/>
    <p:sldId id="282" r:id="rId20"/>
    <p:sldId id="296" r:id="rId21"/>
    <p:sldId id="297" r:id="rId22"/>
    <p:sldId id="283" r:id="rId23"/>
    <p:sldId id="298" r:id="rId24"/>
    <p:sldId id="299" r:id="rId25"/>
    <p:sldId id="284" r:id="rId26"/>
    <p:sldId id="300" r:id="rId27"/>
    <p:sldId id="301" r:id="rId28"/>
    <p:sldId id="285" r:id="rId29"/>
    <p:sldId id="302" r:id="rId30"/>
    <p:sldId id="303" r:id="rId31"/>
    <p:sldId id="286" r:id="rId32"/>
    <p:sldId id="306" r:id="rId33"/>
    <p:sldId id="307" r:id="rId34"/>
    <p:sldId id="287" r:id="rId35"/>
    <p:sldId id="304" r:id="rId36"/>
    <p:sldId id="305" r:id="rId3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un Hye Oh" initials="EHO" lastIdx="2" clrIdx="0">
    <p:extLst>
      <p:ext uri="{19B8F6BF-5375-455C-9EA6-DF929625EA0E}">
        <p15:presenceInfo xmlns:p15="http://schemas.microsoft.com/office/powerpoint/2012/main" userId="718fc7183bba35a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81" autoAdjust="0"/>
    <p:restoredTop sz="94674"/>
  </p:normalViewPr>
  <p:slideViewPr>
    <p:cSldViewPr>
      <p:cViewPr varScale="1">
        <p:scale>
          <a:sx n="124" d="100"/>
          <a:sy n="124" d="100"/>
        </p:scale>
        <p:origin x="192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25T23:57:27.410" idx="1">
    <p:pos x="4815" y="2534"/>
    <p:text>각각 3, 7</p:text>
    <p:extLst>
      <p:ext uri="{C676402C-5697-4E1C-873F-D02D1690AC5C}">
        <p15:threadingInfo xmlns:p15="http://schemas.microsoft.com/office/powerpoint/2012/main" timeZoneBias="-54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25T23:56:51.414" idx="2">
    <p:pos x="4800" y="2534"/>
    <p:text>각각 7, 7, 7, 2&amp;3</p:text>
    <p:extLst>
      <p:ext uri="{C676402C-5697-4E1C-873F-D02D1690AC5C}">
        <p15:threadingInfo xmlns:p15="http://schemas.microsoft.com/office/powerpoint/2012/main" timeZoneBias="-5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6AC6A-A285-4143-AABE-1C2C6675D3CD}" type="datetimeFigureOut">
              <a:rPr lang="ko-KR" altLang="en-US" smtClean="0"/>
              <a:pPr/>
              <a:t>2022. 4. 1.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05D8D-D0CD-417F-86A9-D83B3816A8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5418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05D8D-D0CD-417F-86A9-D83B3816A88D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05D8D-D0CD-417F-86A9-D83B3816A88D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05D8D-D0CD-417F-86A9-D83B3816A88D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2700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05D8D-D0CD-417F-86A9-D83B3816A88D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02203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05D8D-D0CD-417F-86A9-D83B3816A88D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43595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05D8D-D0CD-417F-86A9-D83B3816A88D}" type="slidenum">
              <a:rPr lang="ko-KR" altLang="en-US" smtClean="0"/>
              <a:pPr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84596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05D8D-D0CD-417F-86A9-D83B3816A88D}" type="slidenum">
              <a:rPr lang="ko-KR" altLang="en-US" smtClean="0"/>
              <a:pPr/>
              <a:t>23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05D8D-D0CD-417F-86A9-D83B3816A88D}" type="slidenum">
              <a:rPr lang="ko-KR" altLang="en-US" smtClean="0"/>
              <a:pPr/>
              <a:t>24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05D8D-D0CD-417F-86A9-D83B3816A88D}" type="slidenum">
              <a:rPr lang="ko-KR" altLang="en-US" smtClean="0"/>
              <a:pPr/>
              <a:t>26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05D8D-D0CD-417F-86A9-D83B3816A88D}" type="slidenum">
              <a:rPr lang="ko-KR" altLang="en-US" smtClean="0"/>
              <a:pPr/>
              <a:t>27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05D8D-D0CD-417F-86A9-D83B3816A88D}" type="slidenum">
              <a:rPr lang="ko-KR" altLang="en-US" smtClean="0"/>
              <a:pPr/>
              <a:t>29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05D8D-D0CD-417F-86A9-D83B3816A88D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05D8D-D0CD-417F-86A9-D83B3816A88D}" type="slidenum">
              <a:rPr lang="ko-KR" altLang="en-US" smtClean="0"/>
              <a:pPr/>
              <a:t>30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05D8D-D0CD-417F-86A9-D83B3816A88D}" type="slidenum">
              <a:rPr lang="ko-KR" altLang="en-US" smtClean="0"/>
              <a:pPr/>
              <a:t>32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4158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05D8D-D0CD-417F-86A9-D83B3816A88D}" type="slidenum">
              <a:rPr lang="ko-KR" altLang="en-US" smtClean="0"/>
              <a:pPr/>
              <a:t>33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09512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05D8D-D0CD-417F-86A9-D83B3816A88D}" type="slidenum">
              <a:rPr lang="ko-KR" altLang="en-US" smtClean="0"/>
              <a:pPr/>
              <a:t>35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05D8D-D0CD-417F-86A9-D83B3816A88D}" type="slidenum">
              <a:rPr lang="ko-KR" altLang="en-US" smtClean="0"/>
              <a:pPr/>
              <a:t>36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05D8D-D0CD-417F-86A9-D83B3816A88D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05D8D-D0CD-417F-86A9-D83B3816A88D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05D8D-D0CD-417F-86A9-D83B3816A88D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05D8D-D0CD-417F-86A9-D83B3816A88D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05D8D-D0CD-417F-86A9-D83B3816A88D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05D8D-D0CD-417F-86A9-D83B3816A88D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05D8D-D0CD-417F-86A9-D83B3816A88D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6C04-0953-4778-BB00-3352403F2794}" type="datetimeFigureOut">
              <a:rPr lang="ko-KR" altLang="en-US" smtClean="0"/>
              <a:pPr/>
              <a:t>2022. 4. 1.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D5E49-787E-4289-8394-EA8DAD09D0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6C04-0953-4778-BB00-3352403F2794}" type="datetimeFigureOut">
              <a:rPr lang="ko-KR" altLang="en-US" smtClean="0"/>
              <a:pPr/>
              <a:t>2022. 4. 1.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D5E49-787E-4289-8394-EA8DAD09D0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6C04-0953-4778-BB00-3352403F2794}" type="datetimeFigureOut">
              <a:rPr lang="ko-KR" altLang="en-US" smtClean="0"/>
              <a:pPr/>
              <a:t>2022. 4. 1.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D5E49-787E-4289-8394-EA8DAD09D0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6C04-0953-4778-BB00-3352403F2794}" type="datetimeFigureOut">
              <a:rPr lang="ko-KR" altLang="en-US" smtClean="0"/>
              <a:pPr/>
              <a:t>2022. 4. 1.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D5E49-787E-4289-8394-EA8DAD09D0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6C04-0953-4778-BB00-3352403F2794}" type="datetimeFigureOut">
              <a:rPr lang="ko-KR" altLang="en-US" smtClean="0"/>
              <a:pPr/>
              <a:t>2022. 4. 1.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D5E49-787E-4289-8394-EA8DAD09D0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6C04-0953-4778-BB00-3352403F2794}" type="datetimeFigureOut">
              <a:rPr lang="ko-KR" altLang="en-US" smtClean="0"/>
              <a:pPr/>
              <a:t>2022. 4. 1.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D5E49-787E-4289-8394-EA8DAD09D0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6C04-0953-4778-BB00-3352403F2794}" type="datetimeFigureOut">
              <a:rPr lang="ko-KR" altLang="en-US" smtClean="0"/>
              <a:pPr/>
              <a:t>2022. 4. 1.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D5E49-787E-4289-8394-EA8DAD09D0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6C04-0953-4778-BB00-3352403F2794}" type="datetimeFigureOut">
              <a:rPr lang="ko-KR" altLang="en-US" smtClean="0"/>
              <a:pPr/>
              <a:t>2022. 4. 1.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D5E49-787E-4289-8394-EA8DAD09D0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6C04-0953-4778-BB00-3352403F2794}" type="datetimeFigureOut">
              <a:rPr lang="ko-KR" altLang="en-US" smtClean="0"/>
              <a:pPr/>
              <a:t>2022. 4. 1.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D5E49-787E-4289-8394-EA8DAD09D0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6C04-0953-4778-BB00-3352403F2794}" type="datetimeFigureOut">
              <a:rPr lang="ko-KR" altLang="en-US" smtClean="0"/>
              <a:pPr/>
              <a:t>2022. 4. 1.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D5E49-787E-4289-8394-EA8DAD09D0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6C04-0953-4778-BB00-3352403F2794}" type="datetimeFigureOut">
              <a:rPr lang="ko-KR" altLang="en-US" smtClean="0"/>
              <a:pPr/>
              <a:t>2022. 4. 1.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D5E49-787E-4289-8394-EA8DAD09D0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26C04-0953-4778-BB00-3352403F2794}" type="datetimeFigureOut">
              <a:rPr lang="ko-KR" altLang="en-US" smtClean="0"/>
              <a:pPr/>
              <a:t>2022. 4. 1.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D5E49-787E-4289-8394-EA8DAD09D0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24FB839-9EF9-8C4E-945B-AB6A8B60E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r>
              <a:rPr kumimoji="1" lang="en-US" altLang="ko-Kore-KR" dirty="0"/>
              <a:t>KQ 1</a:t>
            </a:r>
            <a:endParaRPr kumimoji="1" lang="ko-Kore-KR" altLang="en-US" dirty="0"/>
          </a:p>
        </p:txBody>
      </p:sp>
    </p:spTree>
    <p:extLst>
      <p:ext uri="{BB962C8B-B14F-4D97-AF65-F5344CB8AC3E}">
        <p14:creationId xmlns:p14="http://schemas.microsoft.com/office/powerpoint/2010/main" val="2071359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24FB839-9EF9-8C4E-945B-AB6A8B60E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ko-Kore-KR" dirty="0"/>
              <a:t>KQ 4</a:t>
            </a:r>
            <a:endParaRPr kumimoji="1" lang="ko-Kore-KR" altLang="en-US" dirty="0"/>
          </a:p>
        </p:txBody>
      </p:sp>
    </p:spTree>
    <p:extLst>
      <p:ext uri="{BB962C8B-B14F-4D97-AF65-F5344CB8AC3E}">
        <p14:creationId xmlns:p14="http://schemas.microsoft.com/office/powerpoint/2010/main" val="3636910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827584" y="2348880"/>
            <a:ext cx="4176464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Records after duplicates removed (n= 5</a:t>
            </a:r>
            <a:r>
              <a:rPr lang="en-US" altLang="ko-KR" sz="1200" b="1" dirty="0">
                <a:solidFill>
                  <a:srgbClr val="FF0000"/>
                </a:solidFill>
              </a:rPr>
              <a:t>10</a:t>
            </a:r>
            <a:r>
              <a:rPr lang="en-US" altLang="ko-KR" sz="1200" b="1" dirty="0">
                <a:solidFill>
                  <a:schemeClr val="tx1"/>
                </a:solidFill>
              </a:rPr>
              <a:t> )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827584" y="4221088"/>
            <a:ext cx="4151264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Full-text articles assessed for eligibility (n= </a:t>
            </a:r>
            <a:r>
              <a:rPr lang="en-US" altLang="ko-KR" sz="1200" b="1" dirty="0">
                <a:solidFill>
                  <a:srgbClr val="FF0000"/>
                </a:solidFill>
                <a:latin typeface="+mn-ea"/>
              </a:rPr>
              <a:t>10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)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5508104" y="3766306"/>
            <a:ext cx="3168352" cy="27590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excluded according to selection criteria (n= 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2</a:t>
            </a:r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P: Inappropriate (n=0)</a:t>
            </a:r>
            <a:endParaRPr lang="ko-KR" altLang="en-US" sz="900" dirty="0">
              <a:solidFill>
                <a:schemeClr val="tx1"/>
              </a:solidFill>
              <a:latin typeface="+mn-ea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I: Inappropriate (n=0)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C: Inappropriate (n=1)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O: Inappropriate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(n=0) 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Not English or Korean 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Duplicated 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" altLang="ko-KR" sz="900" dirty="0">
                <a:solidFill>
                  <a:schemeClr val="tx1"/>
                </a:solidFill>
                <a:latin typeface="+mn-ea"/>
              </a:rPr>
              <a:t>Impossible to obtain the original text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Not human research (n=1)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endParaRPr lang="en-US" altLang="ko-KR" sz="9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508104" y="3212976"/>
            <a:ext cx="3168352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excluded by title and abstract screening (n=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 500 </a:t>
            </a:r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)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827584" y="3212976"/>
            <a:ext cx="4151264" cy="55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Records screened (n=5</a:t>
            </a:r>
            <a:r>
              <a:rPr lang="en-US" altLang="ko-KR" sz="1200" b="1" dirty="0">
                <a:solidFill>
                  <a:srgbClr val="FF0000"/>
                </a:solidFill>
              </a:rPr>
              <a:t>10</a:t>
            </a:r>
            <a:r>
              <a:rPr lang="en-US" altLang="ko-KR" sz="1200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827584" y="5373216"/>
            <a:ext cx="4151264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Studies included for synthesis (n= </a:t>
            </a:r>
            <a:r>
              <a:rPr lang="en-US" altLang="ko-KR" sz="1200" b="1" dirty="0">
                <a:solidFill>
                  <a:srgbClr val="FF0000"/>
                </a:solidFill>
                <a:latin typeface="+mn-ea"/>
              </a:rPr>
              <a:t>8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2680" y="548680"/>
            <a:ext cx="430887" cy="15121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Identification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2681" y="2348880"/>
            <a:ext cx="430887" cy="14174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Screening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1520" y="4005064"/>
            <a:ext cx="430887" cy="10194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Eligibility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1520" y="5229200"/>
            <a:ext cx="430887" cy="1152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Included</a:t>
            </a:r>
            <a:endParaRPr lang="ko-KR" altLang="en-US" sz="1600" b="1" dirty="0">
              <a:latin typeface="+mn-ea"/>
            </a:endParaRPr>
          </a:p>
        </p:txBody>
      </p:sp>
      <p:cxnSp>
        <p:nvCxnSpPr>
          <p:cNvPr id="26" name="직선 화살표 연결선 25"/>
          <p:cNvCxnSpPr/>
          <p:nvPr/>
        </p:nvCxnSpPr>
        <p:spPr>
          <a:xfrm>
            <a:off x="2915816" y="2924944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>
            <a:stCxn id="19" idx="2"/>
            <a:endCxn id="6" idx="0"/>
          </p:cNvCxnSpPr>
          <p:nvPr/>
        </p:nvCxnSpPr>
        <p:spPr>
          <a:xfrm>
            <a:off x="2903216" y="3766306"/>
            <a:ext cx="0" cy="45478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>
            <a:stCxn id="19" idx="3"/>
          </p:cNvCxnSpPr>
          <p:nvPr/>
        </p:nvCxnSpPr>
        <p:spPr>
          <a:xfrm>
            <a:off x="4978848" y="3489641"/>
            <a:ext cx="5292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/>
          <p:nvPr/>
        </p:nvCxnSpPr>
        <p:spPr>
          <a:xfrm>
            <a:off x="4978848" y="4369900"/>
            <a:ext cx="5292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/>
          <p:nvPr/>
        </p:nvCxnSpPr>
        <p:spPr>
          <a:xfrm>
            <a:off x="2915816" y="2060848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직사각형 19"/>
          <p:cNvSpPr/>
          <p:nvPr/>
        </p:nvSpPr>
        <p:spPr>
          <a:xfrm>
            <a:off x="827584" y="548680"/>
            <a:ext cx="4176464" cy="151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US" altLang="ko-KR" sz="11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identified through databases searching  (n= 589)</a:t>
            </a:r>
          </a:p>
          <a:p>
            <a:pPr algn="ctr"/>
            <a:endParaRPr lang="ko-KR" altLang="en-US" sz="1100" b="1" dirty="0">
              <a:solidFill>
                <a:schemeClr val="tx1"/>
              </a:solidFill>
              <a:latin typeface="+mn-ea"/>
            </a:endParaRP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Ovid-MEDLINE (n= 115)       </a:t>
            </a: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Ovid-EMBASE (n=  304 )             </a:t>
            </a: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Cochrane Library (n= 170  )</a:t>
            </a:r>
          </a:p>
          <a:p>
            <a:pPr marL="342900" indent="-342900"/>
            <a:endParaRPr lang="en-US" altLang="ko-KR" sz="1100" b="1" dirty="0">
              <a:solidFill>
                <a:schemeClr val="tx1"/>
              </a:solidFill>
              <a:latin typeface="+mn-ea"/>
            </a:endParaRP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                      Hand searching  (n= 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7</a:t>
            </a:r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)</a:t>
            </a:r>
          </a:p>
        </p:txBody>
      </p:sp>
      <p:cxnSp>
        <p:nvCxnSpPr>
          <p:cNvPr id="38" name="직선 화살표 연결선 37"/>
          <p:cNvCxnSpPr>
            <a:endCxn id="21" idx="0"/>
          </p:cNvCxnSpPr>
          <p:nvPr/>
        </p:nvCxnSpPr>
        <p:spPr>
          <a:xfrm>
            <a:off x="2903216" y="4941168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372200" y="548680"/>
            <a:ext cx="2678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대장폴립절제시술 검색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60363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827584" y="2348880"/>
            <a:ext cx="4176464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Records after duplicates removed (n= 22</a:t>
            </a:r>
            <a:r>
              <a:rPr lang="en-US" altLang="ko-KR" sz="1200" b="1" dirty="0">
                <a:solidFill>
                  <a:srgbClr val="FF0000"/>
                </a:solidFill>
              </a:rPr>
              <a:t>43</a:t>
            </a:r>
            <a:r>
              <a:rPr lang="en-US" altLang="ko-KR" sz="1200" b="1" dirty="0">
                <a:solidFill>
                  <a:schemeClr val="tx1"/>
                </a:solidFill>
              </a:rPr>
              <a:t> )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827584" y="4221088"/>
            <a:ext cx="4151264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Full-text articles assessed for eligibility (n= </a:t>
            </a:r>
            <a:r>
              <a:rPr lang="en-US" altLang="ko-KR" sz="1200" b="1" dirty="0">
                <a:solidFill>
                  <a:srgbClr val="FF0000"/>
                </a:solidFill>
                <a:latin typeface="+mn-ea"/>
              </a:rPr>
              <a:t>12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)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5508104" y="3766306"/>
            <a:ext cx="3168352" cy="27590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excluded according to selection criteria (n=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 4</a:t>
            </a:r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P: Inappropriate (n=0)</a:t>
            </a:r>
            <a:endParaRPr lang="ko-KR" altLang="en-US" sz="900" dirty="0">
              <a:solidFill>
                <a:schemeClr val="tx1"/>
              </a:solidFill>
              <a:latin typeface="+mn-ea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I: Inappropriate (n=0)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C: Inappropriate (n=3)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O: Inappropriate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(n=0) 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Not English or Korean 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Duplicated 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" altLang="ko-KR" sz="900" dirty="0">
                <a:solidFill>
                  <a:schemeClr val="tx1"/>
                </a:solidFill>
                <a:latin typeface="+mn-ea"/>
              </a:rPr>
              <a:t>Impossible to obtain the original text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Not human research (n=1)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endParaRPr lang="en-US" altLang="ko-KR" sz="9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508104" y="3212976"/>
            <a:ext cx="3168352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excluded by title and abstract screening (n=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 1025 </a:t>
            </a:r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)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827584" y="3212976"/>
            <a:ext cx="4151264" cy="55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Records screened (n=103</a:t>
            </a:r>
            <a:r>
              <a:rPr lang="en-US" altLang="ko-KR" sz="1200" b="1" dirty="0">
                <a:solidFill>
                  <a:srgbClr val="FF0000"/>
                </a:solidFill>
              </a:rPr>
              <a:t>7</a:t>
            </a:r>
            <a:r>
              <a:rPr lang="en-US" altLang="ko-KR" sz="1200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827584" y="5373216"/>
            <a:ext cx="4151264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Studies included for synthesis (n= </a:t>
            </a:r>
            <a:r>
              <a:rPr lang="en-US" altLang="ko-KR" sz="1200" b="1" dirty="0">
                <a:solidFill>
                  <a:srgbClr val="FF0000"/>
                </a:solidFill>
                <a:latin typeface="+mn-ea"/>
              </a:rPr>
              <a:t>8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2680" y="548680"/>
            <a:ext cx="430887" cy="15121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Identification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2681" y="2348880"/>
            <a:ext cx="430887" cy="14174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Screening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1520" y="4005064"/>
            <a:ext cx="430887" cy="10194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Eligibility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1520" y="5229200"/>
            <a:ext cx="430887" cy="1152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Included</a:t>
            </a:r>
            <a:endParaRPr lang="ko-KR" altLang="en-US" sz="1600" b="1" dirty="0">
              <a:latin typeface="+mn-ea"/>
            </a:endParaRPr>
          </a:p>
        </p:txBody>
      </p:sp>
      <p:cxnSp>
        <p:nvCxnSpPr>
          <p:cNvPr id="26" name="직선 화살표 연결선 25"/>
          <p:cNvCxnSpPr/>
          <p:nvPr/>
        </p:nvCxnSpPr>
        <p:spPr>
          <a:xfrm>
            <a:off x="2915816" y="2924944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>
            <a:stCxn id="19" idx="2"/>
            <a:endCxn id="6" idx="0"/>
          </p:cNvCxnSpPr>
          <p:nvPr/>
        </p:nvCxnSpPr>
        <p:spPr>
          <a:xfrm>
            <a:off x="2903216" y="3766306"/>
            <a:ext cx="0" cy="45478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>
            <a:stCxn id="19" idx="3"/>
          </p:cNvCxnSpPr>
          <p:nvPr/>
        </p:nvCxnSpPr>
        <p:spPr>
          <a:xfrm>
            <a:off x="4978848" y="3489641"/>
            <a:ext cx="5292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/>
          <p:nvPr/>
        </p:nvCxnSpPr>
        <p:spPr>
          <a:xfrm>
            <a:off x="4978848" y="4369900"/>
            <a:ext cx="5292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/>
          <p:nvPr/>
        </p:nvCxnSpPr>
        <p:spPr>
          <a:xfrm>
            <a:off x="2915816" y="2060848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직사각형 19"/>
          <p:cNvSpPr/>
          <p:nvPr/>
        </p:nvSpPr>
        <p:spPr>
          <a:xfrm>
            <a:off x="827584" y="548680"/>
            <a:ext cx="4176464" cy="151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US" altLang="ko-KR" sz="11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identified through databases searching  (n= 2,668)</a:t>
            </a:r>
          </a:p>
          <a:p>
            <a:pPr algn="ctr"/>
            <a:endParaRPr lang="ko-KR" altLang="en-US" sz="1100" b="1" dirty="0">
              <a:solidFill>
                <a:schemeClr val="tx1"/>
              </a:solidFill>
              <a:latin typeface="+mn-ea"/>
            </a:endParaRP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Ovid-MEDLINE (n= 641)        </a:t>
            </a: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Ovid-EMBASE (n=  1,506 )             </a:t>
            </a: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Cochrane Library (n= 548  )</a:t>
            </a:r>
          </a:p>
          <a:p>
            <a:pPr marL="342900" indent="-342900"/>
            <a:endParaRPr lang="en-US" altLang="ko-KR" sz="1100" b="1" dirty="0">
              <a:solidFill>
                <a:schemeClr val="tx1"/>
              </a:solidFill>
              <a:latin typeface="+mn-ea"/>
            </a:endParaRP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                      Hand searching  (n= 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7</a:t>
            </a:r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)</a:t>
            </a:r>
          </a:p>
        </p:txBody>
      </p:sp>
      <p:cxnSp>
        <p:nvCxnSpPr>
          <p:cNvPr id="38" name="직선 화살표 연결선 37"/>
          <p:cNvCxnSpPr>
            <a:endCxn id="21" idx="0"/>
          </p:cNvCxnSpPr>
          <p:nvPr/>
        </p:nvCxnSpPr>
        <p:spPr>
          <a:xfrm>
            <a:off x="2903216" y="4941168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702691" y="476672"/>
            <a:ext cx="2435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대장내시경검사 검색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7618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24FB839-9EF9-8C4E-945B-AB6A8B60E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r>
              <a:rPr kumimoji="1" lang="en-US" altLang="ko-Kore-KR" dirty="0"/>
              <a:t>KQ 5</a:t>
            </a:r>
            <a:endParaRPr kumimoji="1" lang="ko-Kore-KR" altLang="en-US" dirty="0"/>
          </a:p>
        </p:txBody>
      </p:sp>
    </p:spTree>
    <p:extLst>
      <p:ext uri="{BB962C8B-B14F-4D97-AF65-F5344CB8AC3E}">
        <p14:creationId xmlns:p14="http://schemas.microsoft.com/office/powerpoint/2010/main" val="2416749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827584" y="2348880"/>
            <a:ext cx="4176464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Records after duplicates removed (n= 503 )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827584" y="4221088"/>
            <a:ext cx="4151264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Full-text articles assessed for eligibility (n= </a:t>
            </a:r>
            <a:r>
              <a:rPr lang="en-US" altLang="ko-KR" sz="1200" b="1" dirty="0">
                <a:solidFill>
                  <a:srgbClr val="FF0000"/>
                </a:solidFill>
                <a:latin typeface="+mn-ea"/>
              </a:rPr>
              <a:t>8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)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5508104" y="3766306"/>
            <a:ext cx="3168352" cy="27590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excluded according to selection criteria (n= 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8</a:t>
            </a:r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P: Inappropriate (n=0)</a:t>
            </a:r>
            <a:endParaRPr lang="ko-KR" altLang="en-US" sz="900" dirty="0">
              <a:solidFill>
                <a:schemeClr val="tx1"/>
              </a:solidFill>
              <a:latin typeface="+mn-ea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I: Inappropriate (n=1)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C: Inappropriate (n=1)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O: Inappropriate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(n=0) 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Not English or Korean 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Duplicated 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" altLang="ko-KR" sz="900" dirty="0">
                <a:solidFill>
                  <a:schemeClr val="tx1"/>
                </a:solidFill>
                <a:latin typeface="+mn-ea"/>
              </a:rPr>
              <a:t>Impossible to obtain the original text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(n=6)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Not human research 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endParaRPr lang="en-US" altLang="ko-KR" sz="9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508104" y="3212976"/>
            <a:ext cx="3168352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excluded by title and abstract screening (n=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 495 </a:t>
            </a:r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)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827584" y="3212976"/>
            <a:ext cx="4151264" cy="55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Records screened (n=503)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827584" y="5373216"/>
            <a:ext cx="4151264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Studies included for synthesis (n= </a:t>
            </a:r>
            <a:r>
              <a:rPr lang="en-US" altLang="ko-KR" sz="1200" b="1" dirty="0">
                <a:solidFill>
                  <a:srgbClr val="FF0000"/>
                </a:solidFill>
                <a:latin typeface="+mn-ea"/>
              </a:rPr>
              <a:t>0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2680" y="548680"/>
            <a:ext cx="430887" cy="15121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Identification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2681" y="2348880"/>
            <a:ext cx="430887" cy="14174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Screening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1520" y="4005064"/>
            <a:ext cx="430887" cy="10194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Eligibility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1520" y="5229200"/>
            <a:ext cx="430887" cy="1152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Included</a:t>
            </a:r>
            <a:endParaRPr lang="ko-KR" altLang="en-US" sz="1600" b="1" dirty="0">
              <a:latin typeface="+mn-ea"/>
            </a:endParaRPr>
          </a:p>
        </p:txBody>
      </p:sp>
      <p:cxnSp>
        <p:nvCxnSpPr>
          <p:cNvPr id="26" name="직선 화살표 연결선 25"/>
          <p:cNvCxnSpPr/>
          <p:nvPr/>
        </p:nvCxnSpPr>
        <p:spPr>
          <a:xfrm>
            <a:off x="2915816" y="2924944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>
            <a:stCxn id="19" idx="2"/>
            <a:endCxn id="6" idx="0"/>
          </p:cNvCxnSpPr>
          <p:nvPr/>
        </p:nvCxnSpPr>
        <p:spPr>
          <a:xfrm>
            <a:off x="2903216" y="3766306"/>
            <a:ext cx="0" cy="45478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>
            <a:stCxn id="19" idx="3"/>
          </p:cNvCxnSpPr>
          <p:nvPr/>
        </p:nvCxnSpPr>
        <p:spPr>
          <a:xfrm>
            <a:off x="4978848" y="3489641"/>
            <a:ext cx="5292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/>
          <p:nvPr/>
        </p:nvCxnSpPr>
        <p:spPr>
          <a:xfrm>
            <a:off x="4978848" y="4369900"/>
            <a:ext cx="5292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/>
          <p:nvPr/>
        </p:nvCxnSpPr>
        <p:spPr>
          <a:xfrm>
            <a:off x="2915816" y="2060848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직사각형 19"/>
          <p:cNvSpPr/>
          <p:nvPr/>
        </p:nvSpPr>
        <p:spPr>
          <a:xfrm>
            <a:off x="827584" y="548680"/>
            <a:ext cx="4176464" cy="151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US" altLang="ko-KR" sz="11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identified through databases searching  (n= 589)</a:t>
            </a:r>
          </a:p>
          <a:p>
            <a:pPr algn="ctr"/>
            <a:endParaRPr lang="ko-KR" altLang="en-US" sz="1100" b="1" dirty="0">
              <a:solidFill>
                <a:schemeClr val="tx1"/>
              </a:solidFill>
              <a:latin typeface="+mn-ea"/>
            </a:endParaRP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Ovid-MEDLINE (n= 115)       </a:t>
            </a: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Ovid-EMBASE (n=  304 )             </a:t>
            </a: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Cochrane Library (n= 170  )</a:t>
            </a:r>
          </a:p>
          <a:p>
            <a:pPr marL="342900" indent="-342900"/>
            <a:endParaRPr lang="en-US" altLang="ko-KR" sz="1100" b="1" dirty="0">
              <a:solidFill>
                <a:schemeClr val="tx1"/>
              </a:solidFill>
              <a:latin typeface="+mn-ea"/>
            </a:endParaRP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                      Hand searching  (n= 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0</a:t>
            </a:r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)</a:t>
            </a:r>
          </a:p>
        </p:txBody>
      </p:sp>
      <p:cxnSp>
        <p:nvCxnSpPr>
          <p:cNvPr id="38" name="직선 화살표 연결선 37"/>
          <p:cNvCxnSpPr>
            <a:endCxn id="21" idx="0"/>
          </p:cNvCxnSpPr>
          <p:nvPr/>
        </p:nvCxnSpPr>
        <p:spPr>
          <a:xfrm>
            <a:off x="2903216" y="4941168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372200" y="548680"/>
            <a:ext cx="2678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대장폴립절제시술 검색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692561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827584" y="2348880"/>
            <a:ext cx="4176464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Records after duplicates removed (n= 2236 )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827584" y="4221088"/>
            <a:ext cx="4151264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Full-text articles assessed for eligibility (n= </a:t>
            </a:r>
            <a:r>
              <a:rPr lang="en-US" altLang="ko-KR" sz="1200" b="1" dirty="0">
                <a:solidFill>
                  <a:srgbClr val="FF0000"/>
                </a:solidFill>
                <a:latin typeface="+mn-ea"/>
              </a:rPr>
              <a:t>5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)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5508104" y="3766306"/>
            <a:ext cx="3168352" cy="27590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excluded according to selection criteria (n=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 5</a:t>
            </a:r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P: Inappropriate (n=0)</a:t>
            </a:r>
            <a:endParaRPr lang="ko-KR" altLang="en-US" sz="900" dirty="0">
              <a:solidFill>
                <a:schemeClr val="tx1"/>
              </a:solidFill>
              <a:latin typeface="+mn-ea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I: Inappropriate (n=0)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C: Inappropriate (n=3)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O: Inappropriate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(n=0) 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Not English or Korean 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Duplicated 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" altLang="ko-KR" sz="900" dirty="0">
                <a:solidFill>
                  <a:schemeClr val="tx1"/>
                </a:solidFill>
                <a:latin typeface="+mn-ea"/>
              </a:rPr>
              <a:t>Impossible to obtain the original text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(n=2)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Not human research 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endParaRPr lang="en-US" altLang="ko-KR" sz="9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508104" y="3212976"/>
            <a:ext cx="3168352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excluded by title and abstract screening (n=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 1025 </a:t>
            </a:r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)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827584" y="3212976"/>
            <a:ext cx="4151264" cy="55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Records screened (n=1030)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827584" y="5373216"/>
            <a:ext cx="4151264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Studies included for synthesis (n= </a:t>
            </a:r>
            <a:r>
              <a:rPr lang="en-US" altLang="ko-KR" sz="1200" b="1" dirty="0">
                <a:solidFill>
                  <a:srgbClr val="FF0000"/>
                </a:solidFill>
                <a:latin typeface="+mn-ea"/>
              </a:rPr>
              <a:t>0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2680" y="548680"/>
            <a:ext cx="430887" cy="15121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Identification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2681" y="2348880"/>
            <a:ext cx="430887" cy="14174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Screening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1520" y="4005064"/>
            <a:ext cx="430887" cy="10194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Eligibility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1520" y="5229200"/>
            <a:ext cx="430887" cy="1152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Included</a:t>
            </a:r>
            <a:endParaRPr lang="ko-KR" altLang="en-US" sz="1600" b="1" dirty="0">
              <a:latin typeface="+mn-ea"/>
            </a:endParaRPr>
          </a:p>
        </p:txBody>
      </p:sp>
      <p:cxnSp>
        <p:nvCxnSpPr>
          <p:cNvPr id="26" name="직선 화살표 연결선 25"/>
          <p:cNvCxnSpPr/>
          <p:nvPr/>
        </p:nvCxnSpPr>
        <p:spPr>
          <a:xfrm>
            <a:off x="2915816" y="2924944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>
            <a:stCxn id="19" idx="2"/>
            <a:endCxn id="6" idx="0"/>
          </p:cNvCxnSpPr>
          <p:nvPr/>
        </p:nvCxnSpPr>
        <p:spPr>
          <a:xfrm>
            <a:off x="2903216" y="3766306"/>
            <a:ext cx="0" cy="45478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>
            <a:stCxn id="19" idx="3"/>
          </p:cNvCxnSpPr>
          <p:nvPr/>
        </p:nvCxnSpPr>
        <p:spPr>
          <a:xfrm>
            <a:off x="4978848" y="3489641"/>
            <a:ext cx="5292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/>
          <p:nvPr/>
        </p:nvCxnSpPr>
        <p:spPr>
          <a:xfrm>
            <a:off x="4978848" y="4369900"/>
            <a:ext cx="5292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/>
          <p:nvPr/>
        </p:nvCxnSpPr>
        <p:spPr>
          <a:xfrm>
            <a:off x="2915816" y="2060848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직사각형 19"/>
          <p:cNvSpPr/>
          <p:nvPr/>
        </p:nvSpPr>
        <p:spPr>
          <a:xfrm>
            <a:off x="827584" y="548680"/>
            <a:ext cx="4176464" cy="151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US" altLang="ko-KR" sz="11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identified through databases searching  (n= 2,668)</a:t>
            </a:r>
          </a:p>
          <a:p>
            <a:pPr algn="ctr"/>
            <a:endParaRPr lang="ko-KR" altLang="en-US" sz="1100" b="1" dirty="0">
              <a:solidFill>
                <a:schemeClr val="tx1"/>
              </a:solidFill>
              <a:latin typeface="+mn-ea"/>
            </a:endParaRP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Ovid-MEDLINE (n= 641)        </a:t>
            </a: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Ovid-EMBASE (n=  1,506 )             </a:t>
            </a: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Cochrane Library (n= 548  )</a:t>
            </a:r>
          </a:p>
          <a:p>
            <a:pPr marL="342900" indent="-342900"/>
            <a:endParaRPr lang="en-US" altLang="ko-KR" sz="1100" b="1" dirty="0">
              <a:solidFill>
                <a:schemeClr val="tx1"/>
              </a:solidFill>
              <a:latin typeface="+mn-ea"/>
            </a:endParaRP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                      Hand searching  (n= 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0</a:t>
            </a:r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)</a:t>
            </a:r>
          </a:p>
        </p:txBody>
      </p:sp>
      <p:cxnSp>
        <p:nvCxnSpPr>
          <p:cNvPr id="38" name="직선 화살표 연결선 37"/>
          <p:cNvCxnSpPr>
            <a:endCxn id="21" idx="0"/>
          </p:cNvCxnSpPr>
          <p:nvPr/>
        </p:nvCxnSpPr>
        <p:spPr>
          <a:xfrm>
            <a:off x="2903216" y="4941168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702691" y="476672"/>
            <a:ext cx="2435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대장내시경검사 검색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813118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24FB839-9EF9-8C4E-945B-AB6A8B60E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r>
              <a:rPr kumimoji="1" lang="en-US" altLang="ko-Kore-KR" dirty="0"/>
              <a:t>KQ 6</a:t>
            </a:r>
            <a:endParaRPr kumimoji="1" lang="ko-Kore-KR" altLang="en-US" dirty="0"/>
          </a:p>
        </p:txBody>
      </p:sp>
    </p:spTree>
    <p:extLst>
      <p:ext uri="{BB962C8B-B14F-4D97-AF65-F5344CB8AC3E}">
        <p14:creationId xmlns:p14="http://schemas.microsoft.com/office/powerpoint/2010/main" val="3820188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827584" y="2348880"/>
            <a:ext cx="4176464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Records after duplicates removed (n= 503 )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827584" y="4221088"/>
            <a:ext cx="4151264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Full-text articles assessed for eligibility (n= </a:t>
            </a:r>
            <a:r>
              <a:rPr lang="en-US" altLang="ko-KR" sz="1200" b="1" dirty="0">
                <a:solidFill>
                  <a:srgbClr val="FF0000"/>
                </a:solidFill>
                <a:latin typeface="+mn-ea"/>
              </a:rPr>
              <a:t>3 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)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5508104" y="3766306"/>
            <a:ext cx="3168352" cy="27590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excluded according to selection criteria (n= 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3</a:t>
            </a:r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)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P: Inappropriate (n=0)</a:t>
            </a:r>
            <a:endParaRPr lang="ko-KR" altLang="en-US" sz="900" dirty="0">
              <a:solidFill>
                <a:schemeClr val="tx1"/>
              </a:solidFill>
              <a:latin typeface="+mn-ea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I: Inappropriate (n=0)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C: Inappropriate 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O: Inappropriate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(n=0) 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Not English or Korean 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Duplicated (n=2)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" altLang="ko-KR" sz="900" dirty="0">
                <a:solidFill>
                  <a:schemeClr val="tx1"/>
                </a:solidFill>
                <a:latin typeface="+mn-ea"/>
              </a:rPr>
              <a:t>Impossible to obtain the original text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(n=1)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Not human research (n=0)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5508104" y="3212976"/>
            <a:ext cx="3168352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excluded by title and abstract screening (n=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 500 </a:t>
            </a:r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)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827584" y="3212976"/>
            <a:ext cx="4151264" cy="55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Records screened (n=503)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827584" y="5373216"/>
            <a:ext cx="4151264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Studies included for synthesis (n= </a:t>
            </a:r>
            <a:r>
              <a:rPr lang="en-US" altLang="ko-KR" sz="1200" b="1" dirty="0">
                <a:solidFill>
                  <a:srgbClr val="FF0000"/>
                </a:solidFill>
                <a:latin typeface="+mn-ea"/>
              </a:rPr>
              <a:t>0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2680" y="548680"/>
            <a:ext cx="430887" cy="15121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Identification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2681" y="2348880"/>
            <a:ext cx="430887" cy="14174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Screening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1520" y="4005064"/>
            <a:ext cx="430887" cy="10194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Eligibility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1520" y="5229200"/>
            <a:ext cx="430887" cy="1152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Included</a:t>
            </a:r>
            <a:endParaRPr lang="ko-KR" altLang="en-US" sz="1600" b="1" dirty="0">
              <a:latin typeface="+mn-ea"/>
            </a:endParaRPr>
          </a:p>
        </p:txBody>
      </p:sp>
      <p:cxnSp>
        <p:nvCxnSpPr>
          <p:cNvPr id="26" name="직선 화살표 연결선 25"/>
          <p:cNvCxnSpPr/>
          <p:nvPr/>
        </p:nvCxnSpPr>
        <p:spPr>
          <a:xfrm>
            <a:off x="2915816" y="2924944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>
            <a:stCxn id="19" idx="2"/>
            <a:endCxn id="6" idx="0"/>
          </p:cNvCxnSpPr>
          <p:nvPr/>
        </p:nvCxnSpPr>
        <p:spPr>
          <a:xfrm>
            <a:off x="2903216" y="3766306"/>
            <a:ext cx="0" cy="45478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>
            <a:stCxn id="19" idx="3"/>
          </p:cNvCxnSpPr>
          <p:nvPr/>
        </p:nvCxnSpPr>
        <p:spPr>
          <a:xfrm>
            <a:off x="4978848" y="3489641"/>
            <a:ext cx="5292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/>
          <p:nvPr/>
        </p:nvCxnSpPr>
        <p:spPr>
          <a:xfrm>
            <a:off x="4978848" y="4369900"/>
            <a:ext cx="5292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/>
          <p:nvPr/>
        </p:nvCxnSpPr>
        <p:spPr>
          <a:xfrm>
            <a:off x="2915816" y="2060848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직사각형 19"/>
          <p:cNvSpPr/>
          <p:nvPr/>
        </p:nvSpPr>
        <p:spPr>
          <a:xfrm>
            <a:off x="827584" y="548680"/>
            <a:ext cx="4176464" cy="151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US" altLang="ko-KR" sz="11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identified through databases searching  (n= 589)</a:t>
            </a:r>
          </a:p>
          <a:p>
            <a:pPr algn="ctr"/>
            <a:endParaRPr lang="ko-KR" altLang="en-US" sz="1100" b="1" dirty="0">
              <a:solidFill>
                <a:schemeClr val="tx1"/>
              </a:solidFill>
              <a:latin typeface="+mn-ea"/>
            </a:endParaRP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Ovid-MEDLINE (n= 115)       </a:t>
            </a: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Ovid-EMBASE (n=  304 )             </a:t>
            </a: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Cochrane Library (n= 170  )</a:t>
            </a:r>
          </a:p>
          <a:p>
            <a:pPr marL="342900" indent="-342900"/>
            <a:endParaRPr lang="en-US" altLang="ko-KR" sz="1100" b="1" dirty="0">
              <a:solidFill>
                <a:schemeClr val="tx1"/>
              </a:solidFill>
              <a:latin typeface="+mn-ea"/>
            </a:endParaRP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                      Hand searching  (n= 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OO</a:t>
            </a:r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)</a:t>
            </a:r>
          </a:p>
        </p:txBody>
      </p:sp>
      <p:cxnSp>
        <p:nvCxnSpPr>
          <p:cNvPr id="38" name="직선 화살표 연결선 37"/>
          <p:cNvCxnSpPr>
            <a:endCxn id="21" idx="0"/>
          </p:cNvCxnSpPr>
          <p:nvPr/>
        </p:nvCxnSpPr>
        <p:spPr>
          <a:xfrm>
            <a:off x="2903216" y="4941168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372200" y="548680"/>
            <a:ext cx="2678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대장폴립절제시술 검색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773898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827584" y="2348880"/>
            <a:ext cx="4176464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Records after duplicates removed (n= 223</a:t>
            </a:r>
            <a:r>
              <a:rPr lang="en-US" altLang="ko-KR" sz="1200" b="1" dirty="0">
                <a:solidFill>
                  <a:srgbClr val="FF0000"/>
                </a:solidFill>
              </a:rPr>
              <a:t>9</a:t>
            </a:r>
            <a:r>
              <a:rPr lang="en-US" altLang="ko-KR" sz="1200" b="1" dirty="0">
                <a:solidFill>
                  <a:schemeClr val="tx1"/>
                </a:solidFill>
              </a:rPr>
              <a:t> )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827584" y="4221088"/>
            <a:ext cx="4151264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Full-text articles assessed for eligibility (n= </a:t>
            </a:r>
            <a:r>
              <a:rPr lang="en-US" altLang="ko-KR" sz="1200" b="1" dirty="0">
                <a:solidFill>
                  <a:srgbClr val="FF0000"/>
                </a:solidFill>
                <a:latin typeface="+mn-ea"/>
              </a:rPr>
              <a:t>6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)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5508104" y="3766306"/>
            <a:ext cx="3168352" cy="27590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excluded according to selection criteria (n=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 1</a:t>
            </a:r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P: Inappropriate (n=0)</a:t>
            </a:r>
            <a:endParaRPr lang="ko-KR" altLang="en-US" sz="900" dirty="0">
              <a:solidFill>
                <a:schemeClr val="tx1"/>
              </a:solidFill>
              <a:latin typeface="+mn-ea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I: Inappropriate (n=1)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C: Inappropriate 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O: Inappropriate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(n=0) 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Not English or Korean 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Duplicated 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" altLang="ko-KR" sz="900" dirty="0">
                <a:solidFill>
                  <a:schemeClr val="tx1"/>
                </a:solidFill>
                <a:latin typeface="+mn-ea"/>
              </a:rPr>
              <a:t>Impossible to obtain the original text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Not human research 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endParaRPr lang="en-US" altLang="ko-KR" sz="9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508104" y="3212976"/>
            <a:ext cx="3168352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excluded by title and abstract screening (n=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 1027 </a:t>
            </a:r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)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827584" y="3212976"/>
            <a:ext cx="4151264" cy="55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Records screened (n=103</a:t>
            </a:r>
            <a:r>
              <a:rPr lang="en-US" altLang="ko-KR" sz="1200" b="1" dirty="0">
                <a:solidFill>
                  <a:srgbClr val="FF0000"/>
                </a:solidFill>
              </a:rPr>
              <a:t>3</a:t>
            </a:r>
            <a:r>
              <a:rPr lang="en-US" altLang="ko-KR" sz="1200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827584" y="5373216"/>
            <a:ext cx="4151264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Studies included for synthesis (n= </a:t>
            </a:r>
            <a:r>
              <a:rPr lang="en-US" altLang="ko-KR" sz="1200" b="1" dirty="0">
                <a:solidFill>
                  <a:srgbClr val="FF0000"/>
                </a:solidFill>
                <a:latin typeface="+mn-ea"/>
              </a:rPr>
              <a:t>5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2680" y="548680"/>
            <a:ext cx="430887" cy="15121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Identification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2681" y="2348880"/>
            <a:ext cx="430887" cy="14174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Screening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1520" y="4005064"/>
            <a:ext cx="430887" cy="10194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Eligibility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1520" y="5229200"/>
            <a:ext cx="430887" cy="1152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Included</a:t>
            </a:r>
            <a:endParaRPr lang="ko-KR" altLang="en-US" sz="1600" b="1" dirty="0">
              <a:latin typeface="+mn-ea"/>
            </a:endParaRPr>
          </a:p>
        </p:txBody>
      </p:sp>
      <p:cxnSp>
        <p:nvCxnSpPr>
          <p:cNvPr id="26" name="직선 화살표 연결선 25"/>
          <p:cNvCxnSpPr/>
          <p:nvPr/>
        </p:nvCxnSpPr>
        <p:spPr>
          <a:xfrm>
            <a:off x="2915816" y="2924944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>
            <a:stCxn id="19" idx="2"/>
            <a:endCxn id="6" idx="0"/>
          </p:cNvCxnSpPr>
          <p:nvPr/>
        </p:nvCxnSpPr>
        <p:spPr>
          <a:xfrm>
            <a:off x="2903216" y="3766306"/>
            <a:ext cx="0" cy="45478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>
            <a:stCxn id="19" idx="3"/>
          </p:cNvCxnSpPr>
          <p:nvPr/>
        </p:nvCxnSpPr>
        <p:spPr>
          <a:xfrm>
            <a:off x="4978848" y="3489641"/>
            <a:ext cx="5292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/>
          <p:nvPr/>
        </p:nvCxnSpPr>
        <p:spPr>
          <a:xfrm>
            <a:off x="4978848" y="4369900"/>
            <a:ext cx="5292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/>
          <p:nvPr/>
        </p:nvCxnSpPr>
        <p:spPr>
          <a:xfrm>
            <a:off x="2915816" y="2060848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직사각형 19"/>
          <p:cNvSpPr/>
          <p:nvPr/>
        </p:nvSpPr>
        <p:spPr>
          <a:xfrm>
            <a:off x="827584" y="548680"/>
            <a:ext cx="4176464" cy="151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US" altLang="ko-KR" sz="11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identified through databases searching  (n= 2,668)</a:t>
            </a:r>
          </a:p>
          <a:p>
            <a:pPr algn="ctr"/>
            <a:endParaRPr lang="ko-KR" altLang="en-US" sz="1100" b="1" dirty="0">
              <a:solidFill>
                <a:schemeClr val="tx1"/>
              </a:solidFill>
              <a:latin typeface="+mn-ea"/>
            </a:endParaRP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Ovid-MEDLINE (n= 641)        </a:t>
            </a: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Ovid-EMBASE (n=  1,506 )             </a:t>
            </a: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Cochrane Library (n= 548  )</a:t>
            </a:r>
          </a:p>
          <a:p>
            <a:pPr marL="342900" indent="-342900"/>
            <a:endParaRPr lang="en-US" altLang="ko-KR" sz="1100" b="1" dirty="0">
              <a:solidFill>
                <a:schemeClr val="tx1"/>
              </a:solidFill>
              <a:latin typeface="+mn-ea"/>
            </a:endParaRP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                      Hand searching  (n= 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3</a:t>
            </a:r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)</a:t>
            </a:r>
          </a:p>
        </p:txBody>
      </p:sp>
      <p:cxnSp>
        <p:nvCxnSpPr>
          <p:cNvPr id="38" name="직선 화살표 연결선 37"/>
          <p:cNvCxnSpPr>
            <a:endCxn id="21" idx="0"/>
          </p:cNvCxnSpPr>
          <p:nvPr/>
        </p:nvCxnSpPr>
        <p:spPr>
          <a:xfrm>
            <a:off x="2903216" y="4941168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702691" y="476672"/>
            <a:ext cx="2435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대장내시경검사 검색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683239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24FB839-9EF9-8C4E-945B-AB6A8B60E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r>
              <a:rPr kumimoji="1" lang="en-US" altLang="ko-Kore-KR" dirty="0"/>
              <a:t>KQ 7</a:t>
            </a:r>
            <a:endParaRPr kumimoji="1" lang="ko-Kore-KR" altLang="en-US" dirty="0"/>
          </a:p>
        </p:txBody>
      </p:sp>
    </p:spTree>
    <p:extLst>
      <p:ext uri="{BB962C8B-B14F-4D97-AF65-F5344CB8AC3E}">
        <p14:creationId xmlns:p14="http://schemas.microsoft.com/office/powerpoint/2010/main" val="2318321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827584" y="2348880"/>
            <a:ext cx="4176464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Records after duplicates removed (n= 508 )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827584" y="4221088"/>
            <a:ext cx="4151264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Full-text articles assessed for eligibility (n= </a:t>
            </a:r>
            <a:r>
              <a:rPr lang="en-US" altLang="ko-KR" sz="1200" b="1" dirty="0">
                <a:solidFill>
                  <a:srgbClr val="FF0000"/>
                </a:solidFill>
                <a:latin typeface="+mn-ea"/>
              </a:rPr>
              <a:t>87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)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5508104" y="3766306"/>
            <a:ext cx="3168352" cy="27590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excluded according to selection criteria (n= 76)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P: Inappropriate (n=7)</a:t>
            </a:r>
            <a:endParaRPr lang="ko-KR" altLang="en-US" sz="900" dirty="0">
              <a:solidFill>
                <a:schemeClr val="tx1"/>
              </a:solidFill>
              <a:latin typeface="+mn-ea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I: Inappropriate (n=20)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C: Inappropriate (n=19)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O: Inappropriate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(n=5) 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Not English or Korean 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Duplicated 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" altLang="ko-KR" sz="900" dirty="0">
                <a:solidFill>
                  <a:schemeClr val="tx1"/>
                </a:solidFill>
                <a:latin typeface="+mn-ea"/>
              </a:rPr>
              <a:t>Impossible to obtain the original text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(n=25)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Not human research 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endParaRPr lang="en-US" altLang="ko-KR" sz="9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508104" y="3212976"/>
            <a:ext cx="3168352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excluded by title and abstract screening (n=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 421 </a:t>
            </a:r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)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827584" y="3212976"/>
            <a:ext cx="4151264" cy="55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Records screened (n=508)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827584" y="5373216"/>
            <a:ext cx="4151264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Studies included for synthesis (n= </a:t>
            </a:r>
            <a:r>
              <a:rPr lang="en-US" altLang="ko-KR" sz="1200" b="1" dirty="0">
                <a:solidFill>
                  <a:srgbClr val="FF0000"/>
                </a:solidFill>
                <a:latin typeface="+mn-ea"/>
              </a:rPr>
              <a:t>11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2680" y="548680"/>
            <a:ext cx="430887" cy="15121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Identification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2681" y="2348880"/>
            <a:ext cx="430887" cy="14174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Screening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1520" y="4005064"/>
            <a:ext cx="430887" cy="10194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Eligibility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1520" y="5229200"/>
            <a:ext cx="430887" cy="1152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Included</a:t>
            </a:r>
            <a:endParaRPr lang="ko-KR" altLang="en-US" sz="1600" b="1" dirty="0">
              <a:latin typeface="+mn-ea"/>
            </a:endParaRPr>
          </a:p>
        </p:txBody>
      </p:sp>
      <p:cxnSp>
        <p:nvCxnSpPr>
          <p:cNvPr id="26" name="직선 화살표 연결선 25"/>
          <p:cNvCxnSpPr/>
          <p:nvPr/>
        </p:nvCxnSpPr>
        <p:spPr>
          <a:xfrm>
            <a:off x="2915816" y="2924944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>
            <a:stCxn id="19" idx="2"/>
            <a:endCxn id="6" idx="0"/>
          </p:cNvCxnSpPr>
          <p:nvPr/>
        </p:nvCxnSpPr>
        <p:spPr>
          <a:xfrm>
            <a:off x="2903216" y="3766306"/>
            <a:ext cx="0" cy="45478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>
            <a:stCxn id="19" idx="3"/>
          </p:cNvCxnSpPr>
          <p:nvPr/>
        </p:nvCxnSpPr>
        <p:spPr>
          <a:xfrm>
            <a:off x="4978848" y="3489641"/>
            <a:ext cx="5292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/>
          <p:nvPr/>
        </p:nvCxnSpPr>
        <p:spPr>
          <a:xfrm>
            <a:off x="4978848" y="4369900"/>
            <a:ext cx="5292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/>
          <p:nvPr/>
        </p:nvCxnSpPr>
        <p:spPr>
          <a:xfrm>
            <a:off x="2915816" y="2060848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직사각형 19"/>
          <p:cNvSpPr/>
          <p:nvPr/>
        </p:nvSpPr>
        <p:spPr>
          <a:xfrm>
            <a:off x="827584" y="548680"/>
            <a:ext cx="4176464" cy="151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US" altLang="ko-KR" sz="11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identified through databases searching  (n= 589)</a:t>
            </a:r>
          </a:p>
          <a:p>
            <a:pPr algn="ctr"/>
            <a:endParaRPr lang="ko-KR" altLang="en-US" sz="1100" b="1" dirty="0">
              <a:solidFill>
                <a:schemeClr val="tx1"/>
              </a:solidFill>
              <a:latin typeface="+mn-ea"/>
            </a:endParaRP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Ovid-MEDLINE (n= 115)       </a:t>
            </a: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Ovid-EMBASE (n=  304 )             </a:t>
            </a: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Cochrane Library (n= 170  )</a:t>
            </a:r>
          </a:p>
          <a:p>
            <a:pPr marL="342900" indent="-342900"/>
            <a:endParaRPr lang="en-US" altLang="ko-KR" sz="1100" b="1" dirty="0">
              <a:solidFill>
                <a:schemeClr val="tx1"/>
              </a:solidFill>
              <a:latin typeface="+mn-ea"/>
            </a:endParaRP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                      Hand searching  (n= 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5</a:t>
            </a:r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)</a:t>
            </a:r>
          </a:p>
        </p:txBody>
      </p:sp>
      <p:cxnSp>
        <p:nvCxnSpPr>
          <p:cNvPr id="38" name="직선 화살표 연결선 37"/>
          <p:cNvCxnSpPr>
            <a:endCxn id="21" idx="0"/>
          </p:cNvCxnSpPr>
          <p:nvPr/>
        </p:nvCxnSpPr>
        <p:spPr>
          <a:xfrm>
            <a:off x="2903216" y="4941168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372200" y="548680"/>
            <a:ext cx="2678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대장폴립절제시술 검색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166200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827584" y="2348880"/>
            <a:ext cx="4176464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Records after duplicates removed (n= 503 )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827584" y="4221088"/>
            <a:ext cx="4151264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Full-text articles assessed for eligibility (n= </a:t>
            </a:r>
            <a:r>
              <a:rPr lang="en-US" altLang="ko-KR" sz="1200" b="1" dirty="0">
                <a:solidFill>
                  <a:srgbClr val="FF0000"/>
                </a:solidFill>
                <a:latin typeface="+mn-ea"/>
              </a:rPr>
              <a:t>5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)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5508104" y="3766306"/>
            <a:ext cx="3168352" cy="27590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excluded according to selection criteria (n= 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3</a:t>
            </a:r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P: Inappropriate (n=0)</a:t>
            </a:r>
            <a:endParaRPr lang="ko-KR" altLang="en-US" sz="900" dirty="0">
              <a:solidFill>
                <a:schemeClr val="tx1"/>
              </a:solidFill>
              <a:latin typeface="+mn-ea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I: Inappropriate (n=0)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C: Inappropriate 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O: Inappropriate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(n=0) 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Not English or Korean 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Duplicated (n=1)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" altLang="ko-KR" sz="900" dirty="0">
                <a:solidFill>
                  <a:schemeClr val="tx1"/>
                </a:solidFill>
                <a:latin typeface="+mn-ea"/>
              </a:rPr>
              <a:t>Impossible to obtain the original text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(n=2)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Not human research 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endParaRPr lang="en-US" altLang="ko-KR" sz="9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508104" y="3212976"/>
            <a:ext cx="3168352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excluded by title and abstract screening (n=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 498 </a:t>
            </a:r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)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827584" y="3212976"/>
            <a:ext cx="4151264" cy="55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Records screened (n= 503 )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827584" y="5373216"/>
            <a:ext cx="4151264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Studies included for synthesis (n= </a:t>
            </a:r>
            <a:r>
              <a:rPr lang="en-US" altLang="ko-KR" sz="1200" b="1" dirty="0">
                <a:solidFill>
                  <a:srgbClr val="FF0000"/>
                </a:solidFill>
                <a:latin typeface="+mn-ea"/>
              </a:rPr>
              <a:t>4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2680" y="548680"/>
            <a:ext cx="430887" cy="15121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Identification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2681" y="2348880"/>
            <a:ext cx="430887" cy="14174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Screening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1520" y="4005064"/>
            <a:ext cx="430887" cy="10194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Eligibility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1520" y="5229200"/>
            <a:ext cx="430887" cy="1152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Included</a:t>
            </a:r>
            <a:endParaRPr lang="ko-KR" altLang="en-US" sz="1600" b="1" dirty="0">
              <a:latin typeface="+mn-ea"/>
            </a:endParaRPr>
          </a:p>
        </p:txBody>
      </p:sp>
      <p:cxnSp>
        <p:nvCxnSpPr>
          <p:cNvPr id="26" name="직선 화살표 연결선 25"/>
          <p:cNvCxnSpPr/>
          <p:nvPr/>
        </p:nvCxnSpPr>
        <p:spPr>
          <a:xfrm>
            <a:off x="2915816" y="2924944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>
            <a:stCxn id="19" idx="2"/>
            <a:endCxn id="6" idx="0"/>
          </p:cNvCxnSpPr>
          <p:nvPr/>
        </p:nvCxnSpPr>
        <p:spPr>
          <a:xfrm>
            <a:off x="2903216" y="3766306"/>
            <a:ext cx="0" cy="45478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>
            <a:stCxn id="19" idx="3"/>
          </p:cNvCxnSpPr>
          <p:nvPr/>
        </p:nvCxnSpPr>
        <p:spPr>
          <a:xfrm>
            <a:off x="4978848" y="3489641"/>
            <a:ext cx="5292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/>
          <p:nvPr/>
        </p:nvCxnSpPr>
        <p:spPr>
          <a:xfrm>
            <a:off x="4978848" y="4369900"/>
            <a:ext cx="5292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/>
          <p:nvPr/>
        </p:nvCxnSpPr>
        <p:spPr>
          <a:xfrm>
            <a:off x="2915816" y="2060848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직사각형 19"/>
          <p:cNvSpPr/>
          <p:nvPr/>
        </p:nvSpPr>
        <p:spPr>
          <a:xfrm>
            <a:off x="827584" y="548680"/>
            <a:ext cx="4176464" cy="151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US" altLang="ko-KR" sz="11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identified through databases searching  (n= 589)</a:t>
            </a:r>
          </a:p>
          <a:p>
            <a:pPr algn="ctr"/>
            <a:endParaRPr lang="ko-KR" altLang="en-US" sz="1100" b="1" dirty="0">
              <a:solidFill>
                <a:schemeClr val="tx1"/>
              </a:solidFill>
              <a:latin typeface="+mn-ea"/>
            </a:endParaRP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Ovid-MEDLINE (n= 115)       </a:t>
            </a: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Ovid-EMBASE (n=  304 )             </a:t>
            </a: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Cochrane Library (n= 170  )</a:t>
            </a:r>
          </a:p>
          <a:p>
            <a:pPr marL="342900" indent="-342900"/>
            <a:endParaRPr lang="en-US" altLang="ko-KR" sz="1100" b="1" dirty="0">
              <a:solidFill>
                <a:schemeClr val="tx1"/>
              </a:solidFill>
              <a:latin typeface="+mn-ea"/>
            </a:endParaRP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                      Hand searching  (n= 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2</a:t>
            </a:r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)</a:t>
            </a:r>
          </a:p>
        </p:txBody>
      </p:sp>
      <p:cxnSp>
        <p:nvCxnSpPr>
          <p:cNvPr id="38" name="직선 화살표 연결선 37"/>
          <p:cNvCxnSpPr>
            <a:endCxn id="21" idx="0"/>
          </p:cNvCxnSpPr>
          <p:nvPr/>
        </p:nvCxnSpPr>
        <p:spPr>
          <a:xfrm>
            <a:off x="2903216" y="4941168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372200" y="548680"/>
            <a:ext cx="2678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대장폴립절제시술 검색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069266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827584" y="2348880"/>
            <a:ext cx="4176464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Records after duplicates removed (n= 2236 )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827584" y="4221088"/>
            <a:ext cx="4151264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Full-text articles assessed for eligibility (n= </a:t>
            </a:r>
            <a:r>
              <a:rPr lang="en-US" altLang="ko-KR" sz="1200" b="1" dirty="0">
                <a:solidFill>
                  <a:srgbClr val="FF0000"/>
                </a:solidFill>
                <a:latin typeface="+mn-ea"/>
              </a:rPr>
              <a:t>11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)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5508104" y="3766306"/>
            <a:ext cx="3168352" cy="27590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excluded according to selection criteria (n=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 9</a:t>
            </a:r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P: Inappropriate (n=0)</a:t>
            </a:r>
            <a:endParaRPr lang="ko-KR" altLang="en-US" sz="900" dirty="0">
              <a:solidFill>
                <a:schemeClr val="tx1"/>
              </a:solidFill>
              <a:latin typeface="+mn-ea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I: Inappropriate (n=0)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C: Inappropriate (n=2)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O: Inappropriate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(n=0) 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Not English or Korean 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Duplicated (n=1)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" altLang="ko-KR" sz="900" dirty="0">
                <a:solidFill>
                  <a:schemeClr val="tx1"/>
                </a:solidFill>
                <a:latin typeface="+mn-ea"/>
              </a:rPr>
              <a:t>Impossible to obtain the original text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(n=6)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Not human research 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endParaRPr lang="en-US" altLang="ko-KR" sz="9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508104" y="3212976"/>
            <a:ext cx="3168352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excluded by title and abstract screening (n=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 1029 </a:t>
            </a:r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)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827584" y="3212976"/>
            <a:ext cx="4151264" cy="55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Records screened (n=1030)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827584" y="5373216"/>
            <a:ext cx="4151264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Studies included for synthesis (n= </a:t>
            </a:r>
            <a:r>
              <a:rPr lang="en-US" altLang="ko-KR" sz="1200" b="1" dirty="0">
                <a:solidFill>
                  <a:srgbClr val="FF0000"/>
                </a:solidFill>
                <a:latin typeface="+mn-ea"/>
              </a:rPr>
              <a:t>2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2680" y="548680"/>
            <a:ext cx="430887" cy="15121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Identification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2681" y="2348880"/>
            <a:ext cx="430887" cy="14174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Screening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1520" y="4005064"/>
            <a:ext cx="430887" cy="10194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Eligibility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1520" y="5229200"/>
            <a:ext cx="430887" cy="1152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Included</a:t>
            </a:r>
            <a:endParaRPr lang="ko-KR" altLang="en-US" sz="1600" b="1" dirty="0">
              <a:latin typeface="+mn-ea"/>
            </a:endParaRPr>
          </a:p>
        </p:txBody>
      </p:sp>
      <p:cxnSp>
        <p:nvCxnSpPr>
          <p:cNvPr id="26" name="직선 화살표 연결선 25"/>
          <p:cNvCxnSpPr/>
          <p:nvPr/>
        </p:nvCxnSpPr>
        <p:spPr>
          <a:xfrm>
            <a:off x="2915816" y="2924944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>
            <a:stCxn id="19" idx="2"/>
            <a:endCxn id="6" idx="0"/>
          </p:cNvCxnSpPr>
          <p:nvPr/>
        </p:nvCxnSpPr>
        <p:spPr>
          <a:xfrm>
            <a:off x="2903216" y="3766306"/>
            <a:ext cx="0" cy="45478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>
            <a:stCxn id="19" idx="3"/>
          </p:cNvCxnSpPr>
          <p:nvPr/>
        </p:nvCxnSpPr>
        <p:spPr>
          <a:xfrm>
            <a:off x="4978848" y="3489641"/>
            <a:ext cx="5292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/>
          <p:nvPr/>
        </p:nvCxnSpPr>
        <p:spPr>
          <a:xfrm>
            <a:off x="4978848" y="4369900"/>
            <a:ext cx="5292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/>
          <p:nvPr/>
        </p:nvCxnSpPr>
        <p:spPr>
          <a:xfrm>
            <a:off x="2915816" y="2060848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직사각형 19"/>
          <p:cNvSpPr/>
          <p:nvPr/>
        </p:nvSpPr>
        <p:spPr>
          <a:xfrm>
            <a:off x="827584" y="548680"/>
            <a:ext cx="4176464" cy="151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US" altLang="ko-KR" sz="11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identified through databases searching  (n= 2,668)</a:t>
            </a:r>
          </a:p>
          <a:p>
            <a:pPr algn="ctr"/>
            <a:endParaRPr lang="ko-KR" altLang="en-US" sz="1100" b="1" dirty="0">
              <a:solidFill>
                <a:schemeClr val="tx1"/>
              </a:solidFill>
              <a:latin typeface="+mn-ea"/>
            </a:endParaRP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Ovid-MEDLINE (n= 641)        </a:t>
            </a: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Ovid-EMBASE (n=  1,506 )             </a:t>
            </a: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Cochrane Library (n= 548  )</a:t>
            </a:r>
          </a:p>
          <a:p>
            <a:pPr marL="342900" indent="-342900"/>
            <a:endParaRPr lang="en-US" altLang="ko-KR" sz="1100" b="1" dirty="0">
              <a:solidFill>
                <a:schemeClr val="tx1"/>
              </a:solidFill>
              <a:latin typeface="+mn-ea"/>
            </a:endParaRP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                      Hand searching  (n= 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0</a:t>
            </a:r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)</a:t>
            </a:r>
          </a:p>
        </p:txBody>
      </p:sp>
      <p:cxnSp>
        <p:nvCxnSpPr>
          <p:cNvPr id="38" name="직선 화살표 연결선 37"/>
          <p:cNvCxnSpPr>
            <a:endCxn id="21" idx="0"/>
          </p:cNvCxnSpPr>
          <p:nvPr/>
        </p:nvCxnSpPr>
        <p:spPr>
          <a:xfrm>
            <a:off x="2903216" y="4941168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702691" y="476672"/>
            <a:ext cx="2435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대장내시경검사 검색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466526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24FB839-9EF9-8C4E-945B-AB6A8B60E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r>
              <a:rPr kumimoji="1" lang="en-US" altLang="ko-Kore-KR" dirty="0"/>
              <a:t>KQ 8</a:t>
            </a:r>
            <a:endParaRPr kumimoji="1" lang="ko-Kore-KR" altLang="en-US" dirty="0"/>
          </a:p>
        </p:txBody>
      </p:sp>
    </p:spTree>
    <p:extLst>
      <p:ext uri="{BB962C8B-B14F-4D97-AF65-F5344CB8AC3E}">
        <p14:creationId xmlns:p14="http://schemas.microsoft.com/office/powerpoint/2010/main" val="25286221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827584" y="2348880"/>
            <a:ext cx="4176464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Records after duplicates removed (n= 503 )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827584" y="4221088"/>
            <a:ext cx="4151264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Full-text articles assessed for eligibility (n= </a:t>
            </a:r>
            <a:r>
              <a:rPr lang="en-US" altLang="ko-KR" sz="1200" b="1" dirty="0">
                <a:solidFill>
                  <a:srgbClr val="FF0000"/>
                </a:solidFill>
                <a:latin typeface="+mn-ea"/>
              </a:rPr>
              <a:t>5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)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5508104" y="3766306"/>
            <a:ext cx="3168352" cy="27590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excluded according to selection criteria (n=3  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P: Inappropriate (n=0)</a:t>
            </a:r>
            <a:endParaRPr lang="ko-KR" altLang="en-US" sz="900" dirty="0">
              <a:solidFill>
                <a:schemeClr val="tx1"/>
              </a:solidFill>
              <a:latin typeface="+mn-ea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I: Inappropriate (n=3)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C: Inappropriate 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O: Inappropriate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(n=0) 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Not English or Korean 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Duplicated 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" altLang="ko-KR" sz="900" dirty="0">
                <a:solidFill>
                  <a:schemeClr val="tx1"/>
                </a:solidFill>
                <a:latin typeface="+mn-ea"/>
              </a:rPr>
              <a:t>Impossible to obtain the original text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Not human research 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endParaRPr lang="en-US" altLang="ko-KR" sz="9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508104" y="3212976"/>
            <a:ext cx="3168352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excluded by title and abstract screening (n=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 498 </a:t>
            </a:r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)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827584" y="3212976"/>
            <a:ext cx="4151264" cy="55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Records screened (n=503)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827584" y="5373216"/>
            <a:ext cx="4151264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Studies included for synthesis (n= </a:t>
            </a:r>
            <a:r>
              <a:rPr lang="en-US" altLang="ko-KR" sz="1200" b="1" dirty="0">
                <a:solidFill>
                  <a:srgbClr val="FF0000"/>
                </a:solidFill>
                <a:latin typeface="+mn-ea"/>
              </a:rPr>
              <a:t>2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2680" y="548680"/>
            <a:ext cx="430887" cy="15121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Identification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2681" y="2348880"/>
            <a:ext cx="430887" cy="14174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Screening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1520" y="4005064"/>
            <a:ext cx="430887" cy="10194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Eligibility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1520" y="5229200"/>
            <a:ext cx="430887" cy="1152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Included</a:t>
            </a:r>
            <a:endParaRPr lang="ko-KR" altLang="en-US" sz="1600" b="1" dirty="0">
              <a:latin typeface="+mn-ea"/>
            </a:endParaRPr>
          </a:p>
        </p:txBody>
      </p:sp>
      <p:cxnSp>
        <p:nvCxnSpPr>
          <p:cNvPr id="26" name="직선 화살표 연결선 25"/>
          <p:cNvCxnSpPr/>
          <p:nvPr/>
        </p:nvCxnSpPr>
        <p:spPr>
          <a:xfrm>
            <a:off x="2915816" y="2924944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>
            <a:stCxn id="19" idx="2"/>
            <a:endCxn id="6" idx="0"/>
          </p:cNvCxnSpPr>
          <p:nvPr/>
        </p:nvCxnSpPr>
        <p:spPr>
          <a:xfrm>
            <a:off x="2903216" y="3766306"/>
            <a:ext cx="0" cy="45478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>
            <a:stCxn id="19" idx="3"/>
          </p:cNvCxnSpPr>
          <p:nvPr/>
        </p:nvCxnSpPr>
        <p:spPr>
          <a:xfrm>
            <a:off x="4978848" y="3489641"/>
            <a:ext cx="5292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/>
          <p:nvPr/>
        </p:nvCxnSpPr>
        <p:spPr>
          <a:xfrm>
            <a:off x="4978848" y="4369900"/>
            <a:ext cx="5292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/>
          <p:nvPr/>
        </p:nvCxnSpPr>
        <p:spPr>
          <a:xfrm>
            <a:off x="2915816" y="2060848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직사각형 19"/>
          <p:cNvSpPr/>
          <p:nvPr/>
        </p:nvSpPr>
        <p:spPr>
          <a:xfrm>
            <a:off x="827584" y="548680"/>
            <a:ext cx="4176464" cy="151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US" altLang="ko-KR" sz="11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identified through databases searching  (n= 589)</a:t>
            </a:r>
          </a:p>
          <a:p>
            <a:pPr algn="ctr"/>
            <a:endParaRPr lang="ko-KR" altLang="en-US" sz="1100" b="1" dirty="0">
              <a:solidFill>
                <a:schemeClr val="tx1"/>
              </a:solidFill>
              <a:latin typeface="+mn-ea"/>
            </a:endParaRP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Ovid-MEDLINE (n= 115)       </a:t>
            </a: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Ovid-EMBASE (n=  304 )             </a:t>
            </a: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Cochrane Library (n= 170  )</a:t>
            </a:r>
          </a:p>
          <a:p>
            <a:pPr marL="342900" indent="-342900"/>
            <a:endParaRPr lang="en-US" altLang="ko-KR" sz="1100" b="1" dirty="0">
              <a:solidFill>
                <a:schemeClr val="tx1"/>
              </a:solidFill>
              <a:latin typeface="+mn-ea"/>
            </a:endParaRP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                      Hand searching  (n= 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0</a:t>
            </a:r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)</a:t>
            </a:r>
          </a:p>
        </p:txBody>
      </p:sp>
      <p:cxnSp>
        <p:nvCxnSpPr>
          <p:cNvPr id="38" name="직선 화살표 연결선 37"/>
          <p:cNvCxnSpPr>
            <a:endCxn id="21" idx="0"/>
          </p:cNvCxnSpPr>
          <p:nvPr/>
        </p:nvCxnSpPr>
        <p:spPr>
          <a:xfrm>
            <a:off x="2903216" y="4941168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372200" y="548680"/>
            <a:ext cx="2678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대장폴립절제시술 검색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409870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827584" y="2348880"/>
            <a:ext cx="4176464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Records after duplicates removed (n= 2236 )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827584" y="4221088"/>
            <a:ext cx="4151264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Full-text articles assessed for eligibility (n= </a:t>
            </a:r>
            <a:r>
              <a:rPr lang="en-US" altLang="ko-KR" sz="1200" b="1" dirty="0">
                <a:solidFill>
                  <a:srgbClr val="FF0000"/>
                </a:solidFill>
                <a:latin typeface="+mn-ea"/>
              </a:rPr>
              <a:t>56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)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5508104" y="3766306"/>
            <a:ext cx="3168352" cy="27590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excluded according to selection criteria (n=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 54</a:t>
            </a:r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P: Inappropriate (n=6)</a:t>
            </a:r>
            <a:endParaRPr lang="ko-KR" altLang="en-US" sz="900" dirty="0">
              <a:solidFill>
                <a:schemeClr val="tx1"/>
              </a:solidFill>
              <a:latin typeface="+mn-ea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I: Inappropriate (n=5)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C: Inappropriate (n=4)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O: Inappropriate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(n=0) 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Not English or Korean 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Duplicated 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" altLang="ko-KR" sz="900" dirty="0">
                <a:solidFill>
                  <a:schemeClr val="tx1"/>
                </a:solidFill>
                <a:latin typeface="+mn-ea"/>
              </a:rPr>
              <a:t>Impossible to obtain the original text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(n=42)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Not human research (n=1)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endParaRPr lang="en-US" altLang="ko-KR" sz="9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508104" y="3212976"/>
            <a:ext cx="3168352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excluded by title and abstract screening (n=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 974 </a:t>
            </a:r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)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827584" y="3212976"/>
            <a:ext cx="4151264" cy="55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Records screened (n=1030)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827584" y="5373216"/>
            <a:ext cx="4151264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Studies included for synthesis (n= </a:t>
            </a:r>
            <a:r>
              <a:rPr lang="en-US" altLang="ko-KR" sz="1200" b="1" dirty="0">
                <a:solidFill>
                  <a:srgbClr val="FF0000"/>
                </a:solidFill>
                <a:latin typeface="+mn-ea"/>
              </a:rPr>
              <a:t>2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2680" y="548680"/>
            <a:ext cx="430887" cy="15121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Identification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2681" y="2348880"/>
            <a:ext cx="430887" cy="14174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Screening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1520" y="4005064"/>
            <a:ext cx="430887" cy="10194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Eligibility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1520" y="5229200"/>
            <a:ext cx="430887" cy="1152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Included</a:t>
            </a:r>
            <a:endParaRPr lang="ko-KR" altLang="en-US" sz="1600" b="1" dirty="0">
              <a:latin typeface="+mn-ea"/>
            </a:endParaRPr>
          </a:p>
        </p:txBody>
      </p:sp>
      <p:cxnSp>
        <p:nvCxnSpPr>
          <p:cNvPr id="26" name="직선 화살표 연결선 25"/>
          <p:cNvCxnSpPr/>
          <p:nvPr/>
        </p:nvCxnSpPr>
        <p:spPr>
          <a:xfrm>
            <a:off x="2915816" y="2924944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>
            <a:stCxn id="19" idx="2"/>
            <a:endCxn id="6" idx="0"/>
          </p:cNvCxnSpPr>
          <p:nvPr/>
        </p:nvCxnSpPr>
        <p:spPr>
          <a:xfrm>
            <a:off x="2903216" y="3766306"/>
            <a:ext cx="0" cy="45478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>
            <a:stCxn id="19" idx="3"/>
          </p:cNvCxnSpPr>
          <p:nvPr/>
        </p:nvCxnSpPr>
        <p:spPr>
          <a:xfrm>
            <a:off x="4978848" y="3489641"/>
            <a:ext cx="5292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/>
          <p:nvPr/>
        </p:nvCxnSpPr>
        <p:spPr>
          <a:xfrm>
            <a:off x="4978848" y="4369900"/>
            <a:ext cx="5292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/>
          <p:nvPr/>
        </p:nvCxnSpPr>
        <p:spPr>
          <a:xfrm>
            <a:off x="2915816" y="2060848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직사각형 19"/>
          <p:cNvSpPr/>
          <p:nvPr/>
        </p:nvSpPr>
        <p:spPr>
          <a:xfrm>
            <a:off x="827584" y="548680"/>
            <a:ext cx="4176464" cy="151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US" altLang="ko-KR" sz="11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identified through databases searching  (n= 2,668)</a:t>
            </a:r>
          </a:p>
          <a:p>
            <a:pPr algn="ctr"/>
            <a:endParaRPr lang="ko-KR" altLang="en-US" sz="1100" b="1" dirty="0">
              <a:solidFill>
                <a:schemeClr val="tx1"/>
              </a:solidFill>
              <a:latin typeface="+mn-ea"/>
            </a:endParaRP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Ovid-MEDLINE (n= 641)        </a:t>
            </a: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Ovid-EMBASE (n=  1,506 )             </a:t>
            </a: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Cochrane Library (n= 548  )</a:t>
            </a:r>
          </a:p>
          <a:p>
            <a:pPr marL="342900" indent="-342900"/>
            <a:endParaRPr lang="en-US" altLang="ko-KR" sz="1100" b="1" dirty="0">
              <a:solidFill>
                <a:schemeClr val="tx1"/>
              </a:solidFill>
              <a:latin typeface="+mn-ea"/>
            </a:endParaRP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                      Hand searching  (n= 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0</a:t>
            </a:r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)</a:t>
            </a:r>
          </a:p>
        </p:txBody>
      </p:sp>
      <p:cxnSp>
        <p:nvCxnSpPr>
          <p:cNvPr id="38" name="직선 화살표 연결선 37"/>
          <p:cNvCxnSpPr>
            <a:endCxn id="21" idx="0"/>
          </p:cNvCxnSpPr>
          <p:nvPr/>
        </p:nvCxnSpPr>
        <p:spPr>
          <a:xfrm>
            <a:off x="2903216" y="4941168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702691" y="476672"/>
            <a:ext cx="2435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대장내시경검사 검색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979481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24FB839-9EF9-8C4E-945B-AB6A8B60E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r>
              <a:rPr kumimoji="1" lang="en-US" altLang="ko-Kore-KR" dirty="0"/>
              <a:t>KQ 9</a:t>
            </a:r>
            <a:endParaRPr kumimoji="1" lang="ko-Kore-KR" altLang="en-US" dirty="0"/>
          </a:p>
        </p:txBody>
      </p:sp>
    </p:spTree>
    <p:extLst>
      <p:ext uri="{BB962C8B-B14F-4D97-AF65-F5344CB8AC3E}">
        <p14:creationId xmlns:p14="http://schemas.microsoft.com/office/powerpoint/2010/main" val="12170681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827584" y="2348880"/>
            <a:ext cx="4176464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Records after duplicates removed (n= 503 )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827584" y="4221088"/>
            <a:ext cx="4151264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Full-text articles assessed for eligibility (n= </a:t>
            </a:r>
            <a:r>
              <a:rPr lang="en-US" altLang="ko-KR" sz="1200" b="1" dirty="0">
                <a:solidFill>
                  <a:srgbClr val="FF0000"/>
                </a:solidFill>
                <a:latin typeface="+mn-ea"/>
              </a:rPr>
              <a:t>39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)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5508104" y="3766306"/>
            <a:ext cx="3168352" cy="27590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excluded according to selection criteria (n= 34  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P: Inappropriate (n=3)</a:t>
            </a:r>
            <a:endParaRPr lang="ko-KR" altLang="en-US" sz="900" dirty="0">
              <a:solidFill>
                <a:schemeClr val="tx1"/>
              </a:solidFill>
              <a:latin typeface="+mn-ea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I: Inappropriate (n=11)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C: Inappropriate (n=1)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O: Inappropriate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(n=4) 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Not English or Korean 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Duplicated 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" altLang="ko-KR" sz="900" dirty="0">
                <a:solidFill>
                  <a:schemeClr val="tx1"/>
                </a:solidFill>
                <a:latin typeface="+mn-ea"/>
              </a:rPr>
              <a:t>Impossible to obtain the original text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(n= 15)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Not human research 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endParaRPr lang="en-US" altLang="ko-KR" sz="9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508104" y="3212976"/>
            <a:ext cx="3168352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excluded by title and abstract screening (n=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 464 </a:t>
            </a:r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)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827584" y="3212976"/>
            <a:ext cx="4151264" cy="55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Records screened (n=503)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827584" y="5373216"/>
            <a:ext cx="4151264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Studies included for synthesis (n= </a:t>
            </a:r>
            <a:r>
              <a:rPr lang="en-US" altLang="ko-KR" sz="1200" b="1" dirty="0">
                <a:solidFill>
                  <a:srgbClr val="FF0000"/>
                </a:solidFill>
                <a:latin typeface="+mn-ea"/>
              </a:rPr>
              <a:t>7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2680" y="548680"/>
            <a:ext cx="430887" cy="15121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Identification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2681" y="2348880"/>
            <a:ext cx="430887" cy="14174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Screening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1520" y="4005064"/>
            <a:ext cx="430887" cy="10194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Eligibility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1520" y="5229200"/>
            <a:ext cx="430887" cy="1152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Included</a:t>
            </a:r>
            <a:endParaRPr lang="ko-KR" altLang="en-US" sz="1600" b="1" dirty="0">
              <a:latin typeface="+mn-ea"/>
            </a:endParaRPr>
          </a:p>
        </p:txBody>
      </p:sp>
      <p:cxnSp>
        <p:nvCxnSpPr>
          <p:cNvPr id="26" name="직선 화살표 연결선 25"/>
          <p:cNvCxnSpPr/>
          <p:nvPr/>
        </p:nvCxnSpPr>
        <p:spPr>
          <a:xfrm>
            <a:off x="2915816" y="2924944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>
            <a:stCxn id="19" idx="2"/>
            <a:endCxn id="6" idx="0"/>
          </p:cNvCxnSpPr>
          <p:nvPr/>
        </p:nvCxnSpPr>
        <p:spPr>
          <a:xfrm>
            <a:off x="2903216" y="3766306"/>
            <a:ext cx="0" cy="45478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>
            <a:stCxn id="19" idx="3"/>
          </p:cNvCxnSpPr>
          <p:nvPr/>
        </p:nvCxnSpPr>
        <p:spPr>
          <a:xfrm>
            <a:off x="4978848" y="3489641"/>
            <a:ext cx="5292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/>
          <p:nvPr/>
        </p:nvCxnSpPr>
        <p:spPr>
          <a:xfrm>
            <a:off x="4978848" y="4369900"/>
            <a:ext cx="5292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/>
          <p:nvPr/>
        </p:nvCxnSpPr>
        <p:spPr>
          <a:xfrm>
            <a:off x="2915816" y="2060848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직사각형 19"/>
          <p:cNvSpPr/>
          <p:nvPr/>
        </p:nvSpPr>
        <p:spPr>
          <a:xfrm>
            <a:off x="827584" y="548680"/>
            <a:ext cx="4176464" cy="151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US" altLang="ko-KR" sz="11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identified through databases searching  (n= 589)</a:t>
            </a:r>
          </a:p>
          <a:p>
            <a:pPr algn="ctr"/>
            <a:endParaRPr lang="ko-KR" altLang="en-US" sz="1100" b="1" dirty="0">
              <a:solidFill>
                <a:schemeClr val="tx1"/>
              </a:solidFill>
              <a:latin typeface="+mn-ea"/>
            </a:endParaRP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Ovid-MEDLINE (n= 115)       </a:t>
            </a: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Ovid-EMBASE (n=  304 )             </a:t>
            </a: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Cochrane Library (n= 170  )</a:t>
            </a:r>
          </a:p>
          <a:p>
            <a:pPr marL="342900" indent="-342900"/>
            <a:endParaRPr lang="en-US" altLang="ko-KR" sz="1100" b="1" dirty="0">
              <a:solidFill>
                <a:schemeClr val="tx1"/>
              </a:solidFill>
              <a:latin typeface="+mn-ea"/>
            </a:endParaRP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                      Hand searching  (n= 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2</a:t>
            </a:r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)</a:t>
            </a:r>
          </a:p>
        </p:txBody>
      </p:sp>
      <p:cxnSp>
        <p:nvCxnSpPr>
          <p:cNvPr id="38" name="직선 화살표 연결선 37"/>
          <p:cNvCxnSpPr>
            <a:endCxn id="21" idx="0"/>
          </p:cNvCxnSpPr>
          <p:nvPr/>
        </p:nvCxnSpPr>
        <p:spPr>
          <a:xfrm>
            <a:off x="2903216" y="4941168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372200" y="548680"/>
            <a:ext cx="2678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대장폴립절제시술 검색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298123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827584" y="2348880"/>
            <a:ext cx="4176464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Records after duplicates removed (n= 2236 )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827584" y="4221088"/>
            <a:ext cx="4151264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Full-text articles assessed for eligibility (n= </a:t>
            </a:r>
            <a:r>
              <a:rPr lang="en-US" altLang="ko-KR" sz="1200" b="1" dirty="0">
                <a:solidFill>
                  <a:srgbClr val="FF0000"/>
                </a:solidFill>
                <a:latin typeface="+mn-ea"/>
              </a:rPr>
              <a:t>22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)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5508104" y="3766306"/>
            <a:ext cx="3168352" cy="27590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excluded according to selection criteria (n=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 21</a:t>
            </a:r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P: Inappropriate (n=0)</a:t>
            </a:r>
            <a:endParaRPr lang="ko-KR" altLang="en-US" sz="900" dirty="0">
              <a:solidFill>
                <a:schemeClr val="tx1"/>
              </a:solidFill>
              <a:latin typeface="+mn-ea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I: Inappropriate (n=3)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C: Inappropriate (n=1)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O: Inappropriate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(n=1) 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Not English or Korean 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Duplicated (n=2)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" altLang="ko-KR" sz="900" dirty="0">
                <a:solidFill>
                  <a:schemeClr val="tx1"/>
                </a:solidFill>
                <a:latin typeface="+mn-ea"/>
              </a:rPr>
              <a:t>Impossible to obtain the original text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(n=14)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Not human research 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endParaRPr lang="en-US" altLang="ko-KR" sz="9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508104" y="3212976"/>
            <a:ext cx="3168352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excluded by title and abstract screening (n=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 1008 </a:t>
            </a:r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)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827584" y="3212976"/>
            <a:ext cx="4151264" cy="55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Records screened (n=1030)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827584" y="5373216"/>
            <a:ext cx="4151264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Studies included for synthesis (n= </a:t>
            </a:r>
            <a:r>
              <a:rPr lang="en-US" altLang="ko-KR" sz="1200" b="1" dirty="0">
                <a:solidFill>
                  <a:srgbClr val="FF0000"/>
                </a:solidFill>
                <a:latin typeface="+mn-ea"/>
              </a:rPr>
              <a:t>1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2680" y="548680"/>
            <a:ext cx="430887" cy="15121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Identification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2681" y="2348880"/>
            <a:ext cx="430887" cy="14174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Screening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1520" y="4005064"/>
            <a:ext cx="430887" cy="10194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Eligibility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1520" y="5229200"/>
            <a:ext cx="430887" cy="1152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Included</a:t>
            </a:r>
            <a:endParaRPr lang="ko-KR" altLang="en-US" sz="1600" b="1" dirty="0">
              <a:latin typeface="+mn-ea"/>
            </a:endParaRPr>
          </a:p>
        </p:txBody>
      </p:sp>
      <p:cxnSp>
        <p:nvCxnSpPr>
          <p:cNvPr id="26" name="직선 화살표 연결선 25"/>
          <p:cNvCxnSpPr/>
          <p:nvPr/>
        </p:nvCxnSpPr>
        <p:spPr>
          <a:xfrm>
            <a:off x="2915816" y="2924944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>
            <a:stCxn id="19" idx="2"/>
            <a:endCxn id="6" idx="0"/>
          </p:cNvCxnSpPr>
          <p:nvPr/>
        </p:nvCxnSpPr>
        <p:spPr>
          <a:xfrm>
            <a:off x="2903216" y="3766306"/>
            <a:ext cx="0" cy="45478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>
            <a:stCxn id="19" idx="3"/>
          </p:cNvCxnSpPr>
          <p:nvPr/>
        </p:nvCxnSpPr>
        <p:spPr>
          <a:xfrm>
            <a:off x="4978848" y="3489641"/>
            <a:ext cx="5292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/>
          <p:nvPr/>
        </p:nvCxnSpPr>
        <p:spPr>
          <a:xfrm>
            <a:off x="4978848" y="4369900"/>
            <a:ext cx="5292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/>
          <p:nvPr/>
        </p:nvCxnSpPr>
        <p:spPr>
          <a:xfrm>
            <a:off x="2915816" y="2060848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직사각형 19"/>
          <p:cNvSpPr/>
          <p:nvPr/>
        </p:nvSpPr>
        <p:spPr>
          <a:xfrm>
            <a:off x="827584" y="548680"/>
            <a:ext cx="4176464" cy="151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US" altLang="ko-KR" sz="11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identified through databases searching  (n= 2,668)</a:t>
            </a:r>
          </a:p>
          <a:p>
            <a:pPr algn="ctr"/>
            <a:endParaRPr lang="ko-KR" altLang="en-US" sz="1100" b="1" dirty="0">
              <a:solidFill>
                <a:schemeClr val="tx1"/>
              </a:solidFill>
              <a:latin typeface="+mn-ea"/>
            </a:endParaRP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Ovid-MEDLINE (n= 641)        </a:t>
            </a: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Ovid-EMBASE (n=  1,506 )             </a:t>
            </a: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Cochrane Library (n= 548  )</a:t>
            </a:r>
          </a:p>
          <a:p>
            <a:pPr marL="342900" indent="-342900"/>
            <a:endParaRPr lang="en-US" altLang="ko-KR" sz="1100" b="1" dirty="0">
              <a:solidFill>
                <a:schemeClr val="tx1"/>
              </a:solidFill>
              <a:latin typeface="+mn-ea"/>
            </a:endParaRP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                      Hand searching  (n= 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0</a:t>
            </a:r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)</a:t>
            </a:r>
          </a:p>
        </p:txBody>
      </p:sp>
      <p:cxnSp>
        <p:nvCxnSpPr>
          <p:cNvPr id="38" name="직선 화살표 연결선 37"/>
          <p:cNvCxnSpPr>
            <a:endCxn id="21" idx="0"/>
          </p:cNvCxnSpPr>
          <p:nvPr/>
        </p:nvCxnSpPr>
        <p:spPr>
          <a:xfrm>
            <a:off x="2903216" y="4941168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702691" y="476672"/>
            <a:ext cx="2435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대장내시경검사 검색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378134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24FB839-9EF9-8C4E-945B-AB6A8B60E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r>
              <a:rPr kumimoji="1" lang="en-US" altLang="ko-Kore-KR" dirty="0"/>
              <a:t>KQ 10</a:t>
            </a:r>
            <a:endParaRPr kumimoji="1" lang="ko-Kore-KR" altLang="en-US" dirty="0"/>
          </a:p>
        </p:txBody>
      </p:sp>
    </p:spTree>
    <p:extLst>
      <p:ext uri="{BB962C8B-B14F-4D97-AF65-F5344CB8AC3E}">
        <p14:creationId xmlns:p14="http://schemas.microsoft.com/office/powerpoint/2010/main" val="1676243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827584" y="2348880"/>
            <a:ext cx="4176464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Records after duplicates removed (n= 503 )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827584" y="4221088"/>
            <a:ext cx="4151264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Full-text articles assessed for eligibility (n= 37 )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5508104" y="3766306"/>
            <a:ext cx="3168352" cy="27590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excluded according to selection criteria (n=33  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P: Inappropriate (n=0)</a:t>
            </a:r>
            <a:endParaRPr lang="ko-KR" altLang="en-US" sz="900" dirty="0">
              <a:solidFill>
                <a:schemeClr val="tx1"/>
              </a:solidFill>
              <a:latin typeface="+mn-ea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I: Inappropriate (n=0)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C: Inappropriate (n=26)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O: Inappropriate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(n=0) 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Not English or Korean 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Duplicated 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" altLang="ko-KR" sz="900" dirty="0">
                <a:solidFill>
                  <a:schemeClr val="tx1"/>
                </a:solidFill>
                <a:latin typeface="+mn-ea"/>
              </a:rPr>
              <a:t>Impossible to obtain the original text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(n=6)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Not human research (n=1)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endParaRPr lang="en-US" altLang="ko-KR" sz="9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508104" y="3212976"/>
            <a:ext cx="3168352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excluded by title and abstract screening (n=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 466 </a:t>
            </a:r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)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827584" y="3212976"/>
            <a:ext cx="4151264" cy="55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Records screened (n=503)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827584" y="5373216"/>
            <a:ext cx="4151264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Studies included for synthesis (n= 4 )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2680" y="548680"/>
            <a:ext cx="430887" cy="15121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Identification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2681" y="2348880"/>
            <a:ext cx="430887" cy="14174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Screening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1520" y="4005064"/>
            <a:ext cx="430887" cy="10194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Eligibility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1520" y="5229200"/>
            <a:ext cx="430887" cy="1152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Included</a:t>
            </a:r>
            <a:endParaRPr lang="ko-KR" altLang="en-US" sz="1600" b="1" dirty="0">
              <a:latin typeface="+mn-ea"/>
            </a:endParaRPr>
          </a:p>
        </p:txBody>
      </p:sp>
      <p:cxnSp>
        <p:nvCxnSpPr>
          <p:cNvPr id="26" name="직선 화살표 연결선 25"/>
          <p:cNvCxnSpPr/>
          <p:nvPr/>
        </p:nvCxnSpPr>
        <p:spPr>
          <a:xfrm>
            <a:off x="2915816" y="2924944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>
            <a:stCxn id="19" idx="2"/>
            <a:endCxn id="6" idx="0"/>
          </p:cNvCxnSpPr>
          <p:nvPr/>
        </p:nvCxnSpPr>
        <p:spPr>
          <a:xfrm>
            <a:off x="2903216" y="3766306"/>
            <a:ext cx="0" cy="45478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>
            <a:stCxn id="19" idx="3"/>
          </p:cNvCxnSpPr>
          <p:nvPr/>
        </p:nvCxnSpPr>
        <p:spPr>
          <a:xfrm>
            <a:off x="4978848" y="3489641"/>
            <a:ext cx="5292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/>
          <p:nvPr/>
        </p:nvCxnSpPr>
        <p:spPr>
          <a:xfrm>
            <a:off x="4978848" y="4369900"/>
            <a:ext cx="5292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/>
          <p:nvPr/>
        </p:nvCxnSpPr>
        <p:spPr>
          <a:xfrm>
            <a:off x="2915816" y="2060848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직사각형 19"/>
          <p:cNvSpPr/>
          <p:nvPr/>
        </p:nvSpPr>
        <p:spPr>
          <a:xfrm>
            <a:off x="827584" y="548680"/>
            <a:ext cx="4176464" cy="151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US" altLang="ko-KR" sz="11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identified through databases searching  (n= 589)</a:t>
            </a:r>
          </a:p>
          <a:p>
            <a:pPr algn="ctr"/>
            <a:endParaRPr lang="ko-KR" altLang="en-US" sz="1100" b="1" dirty="0">
              <a:solidFill>
                <a:schemeClr val="tx1"/>
              </a:solidFill>
              <a:latin typeface="+mn-ea"/>
            </a:endParaRP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Ovid-MEDLINE (n= 115)       </a:t>
            </a: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Ovid-EMBASE (n=  304 )             </a:t>
            </a: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Cochrane Library (n= 170  )</a:t>
            </a:r>
          </a:p>
          <a:p>
            <a:pPr marL="342900" indent="-342900"/>
            <a:endParaRPr lang="en-US" altLang="ko-KR" sz="1100" b="1" dirty="0">
              <a:solidFill>
                <a:schemeClr val="tx1"/>
              </a:solidFill>
              <a:latin typeface="+mn-ea"/>
            </a:endParaRP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                      Hand searching  (n= 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O</a:t>
            </a:r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)</a:t>
            </a:r>
          </a:p>
        </p:txBody>
      </p:sp>
      <p:cxnSp>
        <p:nvCxnSpPr>
          <p:cNvPr id="38" name="직선 화살표 연결선 37"/>
          <p:cNvCxnSpPr>
            <a:endCxn id="21" idx="0"/>
          </p:cNvCxnSpPr>
          <p:nvPr/>
        </p:nvCxnSpPr>
        <p:spPr>
          <a:xfrm>
            <a:off x="2903216" y="4941168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372200" y="548680"/>
            <a:ext cx="2678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대장폴립절제시술 검색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19505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827584" y="2348880"/>
            <a:ext cx="4176464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Records after duplicates removed (n= 2236 )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827584" y="4221088"/>
            <a:ext cx="4151264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Full-text articles assessed for eligibility (n= </a:t>
            </a:r>
            <a:r>
              <a:rPr lang="en-US" altLang="ko-KR" sz="1200" b="1" dirty="0">
                <a:solidFill>
                  <a:srgbClr val="FF0000"/>
                </a:solidFill>
                <a:latin typeface="+mn-ea"/>
              </a:rPr>
              <a:t>104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)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5508104" y="3766306"/>
            <a:ext cx="3168352" cy="27590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excluded according to selection criteria (n=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 98</a:t>
            </a:r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)</a:t>
            </a: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P: Inappropriate (n=3)</a:t>
            </a:r>
            <a:endParaRPr lang="ko-KR" altLang="en-US" sz="900" dirty="0">
              <a:solidFill>
                <a:schemeClr val="tx1"/>
              </a:solidFill>
              <a:latin typeface="+mn-ea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I: Inappropriate (n=12)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C: Inappropriate (n=20)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O: Inappropriate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(n=2) 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Not English or Korean 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Duplicated (n=8)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" altLang="ko-KR" sz="900" dirty="0">
                <a:solidFill>
                  <a:schemeClr val="tx1"/>
                </a:solidFill>
                <a:latin typeface="+mn-ea"/>
              </a:rPr>
              <a:t>Impossible to obtain the original text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(n=53)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Not human research 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endParaRPr lang="en-US" altLang="ko-KR" sz="9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508104" y="3212976"/>
            <a:ext cx="3168352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excluded by title and abstract screening (n=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 926 </a:t>
            </a:r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)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827584" y="3212976"/>
            <a:ext cx="4151264" cy="55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Records screened (n=1030)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827584" y="5373216"/>
            <a:ext cx="4151264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Studies included for synthesis (n= </a:t>
            </a:r>
            <a:r>
              <a:rPr lang="en-US" altLang="ko-KR" sz="1200" b="1" dirty="0">
                <a:solidFill>
                  <a:srgbClr val="FF0000"/>
                </a:solidFill>
                <a:latin typeface="+mn-ea"/>
              </a:rPr>
              <a:t>6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2680" y="548680"/>
            <a:ext cx="430887" cy="15121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Identification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2681" y="2348880"/>
            <a:ext cx="430887" cy="14174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Screening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1520" y="4005064"/>
            <a:ext cx="430887" cy="10194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Eligibility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1520" y="5229200"/>
            <a:ext cx="430887" cy="1152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Included</a:t>
            </a:r>
            <a:endParaRPr lang="ko-KR" altLang="en-US" sz="1600" b="1" dirty="0">
              <a:latin typeface="+mn-ea"/>
            </a:endParaRPr>
          </a:p>
        </p:txBody>
      </p:sp>
      <p:cxnSp>
        <p:nvCxnSpPr>
          <p:cNvPr id="26" name="직선 화살표 연결선 25"/>
          <p:cNvCxnSpPr/>
          <p:nvPr/>
        </p:nvCxnSpPr>
        <p:spPr>
          <a:xfrm>
            <a:off x="2915816" y="2924944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>
            <a:stCxn id="19" idx="2"/>
            <a:endCxn id="6" idx="0"/>
          </p:cNvCxnSpPr>
          <p:nvPr/>
        </p:nvCxnSpPr>
        <p:spPr>
          <a:xfrm>
            <a:off x="2903216" y="3766306"/>
            <a:ext cx="0" cy="45478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>
            <a:stCxn id="19" idx="3"/>
          </p:cNvCxnSpPr>
          <p:nvPr/>
        </p:nvCxnSpPr>
        <p:spPr>
          <a:xfrm>
            <a:off x="4978848" y="3489641"/>
            <a:ext cx="5292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/>
          <p:nvPr/>
        </p:nvCxnSpPr>
        <p:spPr>
          <a:xfrm>
            <a:off x="4978848" y="4369900"/>
            <a:ext cx="5292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/>
          <p:nvPr/>
        </p:nvCxnSpPr>
        <p:spPr>
          <a:xfrm>
            <a:off x="2915816" y="2060848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직사각형 19"/>
          <p:cNvSpPr/>
          <p:nvPr/>
        </p:nvSpPr>
        <p:spPr>
          <a:xfrm>
            <a:off x="827584" y="548680"/>
            <a:ext cx="4176464" cy="151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US" altLang="ko-KR" sz="11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identified through databases searching  (n= 2,668)</a:t>
            </a:r>
          </a:p>
          <a:p>
            <a:pPr algn="ctr"/>
            <a:endParaRPr lang="ko-KR" altLang="en-US" sz="1100" b="1" dirty="0">
              <a:solidFill>
                <a:schemeClr val="tx1"/>
              </a:solidFill>
              <a:latin typeface="+mn-ea"/>
            </a:endParaRP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Ovid-MEDLINE (n= 641)        </a:t>
            </a: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Ovid-EMBASE (n=  1,506 )             </a:t>
            </a: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Cochrane Library (n= 548  )</a:t>
            </a:r>
          </a:p>
          <a:p>
            <a:pPr marL="342900" indent="-342900"/>
            <a:endParaRPr lang="en-US" altLang="ko-KR" sz="1100" b="1" dirty="0">
              <a:solidFill>
                <a:schemeClr val="tx1"/>
              </a:solidFill>
              <a:latin typeface="+mn-ea"/>
            </a:endParaRP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                      Hand searching  (n= 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0</a:t>
            </a:r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)</a:t>
            </a:r>
          </a:p>
        </p:txBody>
      </p:sp>
      <p:cxnSp>
        <p:nvCxnSpPr>
          <p:cNvPr id="38" name="직선 화살표 연결선 37"/>
          <p:cNvCxnSpPr>
            <a:endCxn id="21" idx="0"/>
          </p:cNvCxnSpPr>
          <p:nvPr/>
        </p:nvCxnSpPr>
        <p:spPr>
          <a:xfrm>
            <a:off x="2903216" y="4941168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702691" y="476672"/>
            <a:ext cx="2435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대장내시경검사 검색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249766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827584" y="2348880"/>
            <a:ext cx="4176464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Records after duplicates removed (n= 2236 )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827584" y="4221088"/>
            <a:ext cx="4151264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Full-text articles assessed for eligibility (n= </a:t>
            </a:r>
            <a:r>
              <a:rPr lang="en-US" altLang="ko-KR" sz="1200" b="1" dirty="0">
                <a:solidFill>
                  <a:srgbClr val="FF0000"/>
                </a:solidFill>
                <a:latin typeface="+mn-ea"/>
              </a:rPr>
              <a:t>O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)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5508104" y="3766306"/>
            <a:ext cx="3168352" cy="27590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excluded according to selection criteria (n=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 O</a:t>
            </a:r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P: Inappropriate (n=0)</a:t>
            </a:r>
            <a:endParaRPr lang="ko-KR" altLang="en-US" sz="900" dirty="0">
              <a:solidFill>
                <a:schemeClr val="tx1"/>
              </a:solidFill>
              <a:latin typeface="+mn-ea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I: Inappropriate (n=0)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C: Inappropriate 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O: Inappropriate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(n=0) 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Not English or Korean 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Duplicated 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" altLang="ko-KR" sz="900" dirty="0">
                <a:solidFill>
                  <a:schemeClr val="tx1"/>
                </a:solidFill>
                <a:latin typeface="+mn-ea"/>
              </a:rPr>
              <a:t>Impossible to obtain the original text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Not human research 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endParaRPr lang="en-US" altLang="ko-KR" sz="9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508104" y="3212976"/>
            <a:ext cx="3168352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excluded by title and abstract screening (n=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 O </a:t>
            </a:r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)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827584" y="3212976"/>
            <a:ext cx="4151264" cy="55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Records screened (n=1030)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827584" y="5373216"/>
            <a:ext cx="4151264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Studies included for synthesis (n= </a:t>
            </a:r>
            <a:r>
              <a:rPr lang="en-US" altLang="ko-KR" sz="1200" b="1" dirty="0">
                <a:solidFill>
                  <a:srgbClr val="FF0000"/>
                </a:solidFill>
                <a:latin typeface="+mn-ea"/>
              </a:rPr>
              <a:t>O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2680" y="548680"/>
            <a:ext cx="430887" cy="15121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Identification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2681" y="2348880"/>
            <a:ext cx="430887" cy="14174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Screening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1520" y="4005064"/>
            <a:ext cx="430887" cy="10194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Eligibility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1520" y="5229200"/>
            <a:ext cx="430887" cy="1152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Included</a:t>
            </a:r>
            <a:endParaRPr lang="ko-KR" altLang="en-US" sz="1600" b="1" dirty="0">
              <a:latin typeface="+mn-ea"/>
            </a:endParaRPr>
          </a:p>
        </p:txBody>
      </p:sp>
      <p:cxnSp>
        <p:nvCxnSpPr>
          <p:cNvPr id="26" name="직선 화살표 연결선 25"/>
          <p:cNvCxnSpPr/>
          <p:nvPr/>
        </p:nvCxnSpPr>
        <p:spPr>
          <a:xfrm>
            <a:off x="2915816" y="2924944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>
            <a:stCxn id="19" idx="2"/>
            <a:endCxn id="6" idx="0"/>
          </p:cNvCxnSpPr>
          <p:nvPr/>
        </p:nvCxnSpPr>
        <p:spPr>
          <a:xfrm>
            <a:off x="2903216" y="3766306"/>
            <a:ext cx="0" cy="45478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>
            <a:stCxn id="19" idx="3"/>
          </p:cNvCxnSpPr>
          <p:nvPr/>
        </p:nvCxnSpPr>
        <p:spPr>
          <a:xfrm>
            <a:off x="4978848" y="3489641"/>
            <a:ext cx="5292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/>
          <p:nvPr/>
        </p:nvCxnSpPr>
        <p:spPr>
          <a:xfrm>
            <a:off x="4978848" y="4369900"/>
            <a:ext cx="5292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/>
          <p:nvPr/>
        </p:nvCxnSpPr>
        <p:spPr>
          <a:xfrm>
            <a:off x="2915816" y="2060848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직사각형 19"/>
          <p:cNvSpPr/>
          <p:nvPr/>
        </p:nvSpPr>
        <p:spPr>
          <a:xfrm>
            <a:off x="827584" y="548680"/>
            <a:ext cx="4176464" cy="151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US" altLang="ko-KR" sz="11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identified through databases searching  (n= 2,668)</a:t>
            </a:r>
          </a:p>
          <a:p>
            <a:pPr algn="ctr"/>
            <a:endParaRPr lang="ko-KR" altLang="en-US" sz="1100" b="1" dirty="0">
              <a:solidFill>
                <a:schemeClr val="tx1"/>
              </a:solidFill>
              <a:latin typeface="+mn-ea"/>
            </a:endParaRP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Ovid-MEDLINE (n= 641)        </a:t>
            </a: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Ovid-EMBASE (n=  1,506 )             </a:t>
            </a: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Cochrane Library (n= 548  )</a:t>
            </a:r>
          </a:p>
          <a:p>
            <a:pPr marL="342900" indent="-342900"/>
            <a:endParaRPr lang="en-US" altLang="ko-KR" sz="1100" b="1" dirty="0">
              <a:solidFill>
                <a:schemeClr val="tx1"/>
              </a:solidFill>
              <a:latin typeface="+mn-ea"/>
            </a:endParaRP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                      Hand searching  (n= 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O</a:t>
            </a:r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)</a:t>
            </a:r>
          </a:p>
        </p:txBody>
      </p:sp>
      <p:cxnSp>
        <p:nvCxnSpPr>
          <p:cNvPr id="38" name="직선 화살표 연결선 37"/>
          <p:cNvCxnSpPr>
            <a:endCxn id="21" idx="0"/>
          </p:cNvCxnSpPr>
          <p:nvPr/>
        </p:nvCxnSpPr>
        <p:spPr>
          <a:xfrm>
            <a:off x="2903216" y="4941168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702691" y="476672"/>
            <a:ext cx="2435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대장내시경검사 검색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461949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24FB839-9EF9-8C4E-945B-AB6A8B60E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ko-Kore-KR" dirty="0"/>
              <a:t>KQ11</a:t>
            </a:r>
            <a:endParaRPr kumimoji="1" lang="ko-Kore-KR" altLang="en-US" dirty="0"/>
          </a:p>
        </p:txBody>
      </p:sp>
    </p:spTree>
    <p:extLst>
      <p:ext uri="{BB962C8B-B14F-4D97-AF65-F5344CB8AC3E}">
        <p14:creationId xmlns:p14="http://schemas.microsoft.com/office/powerpoint/2010/main" val="31305192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827584" y="2348880"/>
            <a:ext cx="4176464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Records after duplicates removed (n= 503)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827584" y="4221088"/>
            <a:ext cx="4151264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Full-text articles assessed for eligibility (n= </a:t>
            </a:r>
            <a:r>
              <a:rPr lang="en-US" altLang="ko-KR" sz="1200" b="1" dirty="0">
                <a:solidFill>
                  <a:srgbClr val="FF0000"/>
                </a:solidFill>
                <a:latin typeface="+mn-ea"/>
              </a:rPr>
              <a:t>503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)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5508104" y="3766306"/>
            <a:ext cx="3168352" cy="27590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excluded according to selection criteria (n= 494)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P: Inappropriate (n=461)</a:t>
            </a:r>
            <a:endParaRPr lang="ko-KR" altLang="en-US" sz="900" dirty="0">
              <a:solidFill>
                <a:schemeClr val="tx1"/>
              </a:solidFill>
              <a:latin typeface="+mn-ea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I: Inappropriate (n=0)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C: Inappropriate 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O: Inappropriate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(n=0) 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Not English or Korean (n=2)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Duplicated (n=21)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" altLang="ko-KR" sz="900" dirty="0">
                <a:solidFill>
                  <a:schemeClr val="tx1"/>
                </a:solidFill>
                <a:latin typeface="+mn-ea"/>
              </a:rPr>
              <a:t>Impossible to obtain the original text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(n=9)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Not human research (n=1)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endParaRPr lang="en-US" altLang="ko-KR" sz="9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508104" y="3212976"/>
            <a:ext cx="3168352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excluded by title and abstract screening (n</a:t>
            </a:r>
            <a:r>
              <a:rPr lang="en-US" altLang="ko-KR" sz="1100" b="1">
                <a:solidFill>
                  <a:schemeClr val="tx1"/>
                </a:solidFill>
                <a:latin typeface="+mn-ea"/>
              </a:rPr>
              <a:t>=</a:t>
            </a:r>
            <a:r>
              <a:rPr lang="en-US" altLang="ko-KR" sz="1100" b="1">
                <a:solidFill>
                  <a:srgbClr val="FF0000"/>
                </a:solidFill>
                <a:latin typeface="+mn-ea"/>
              </a:rPr>
              <a:t> 0</a:t>
            </a:r>
            <a:r>
              <a:rPr lang="en-US" altLang="ko-KR" sz="1100" b="1">
                <a:solidFill>
                  <a:schemeClr val="tx1"/>
                </a:solidFill>
                <a:latin typeface="+mn-ea"/>
              </a:rPr>
              <a:t>)</a:t>
            </a:r>
            <a:endParaRPr lang="en-US" altLang="ko-KR" sz="11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827584" y="3212976"/>
            <a:ext cx="4151264" cy="55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Records screened (n=503)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827584" y="5373216"/>
            <a:ext cx="4151264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Studies included for synthesis (n= </a:t>
            </a:r>
            <a:r>
              <a:rPr lang="en-US" altLang="ko-KR" sz="1200" b="1" dirty="0">
                <a:solidFill>
                  <a:srgbClr val="FF0000"/>
                </a:solidFill>
                <a:latin typeface="+mn-ea"/>
              </a:rPr>
              <a:t>9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2680" y="548680"/>
            <a:ext cx="430887" cy="15121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Identification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2681" y="2348880"/>
            <a:ext cx="430887" cy="14174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Screening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1520" y="4005064"/>
            <a:ext cx="430887" cy="10194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Eligibility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1520" y="5229200"/>
            <a:ext cx="430887" cy="1152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Included</a:t>
            </a:r>
            <a:endParaRPr lang="ko-KR" altLang="en-US" sz="1600" b="1" dirty="0">
              <a:latin typeface="+mn-ea"/>
            </a:endParaRPr>
          </a:p>
        </p:txBody>
      </p:sp>
      <p:cxnSp>
        <p:nvCxnSpPr>
          <p:cNvPr id="26" name="직선 화살표 연결선 25"/>
          <p:cNvCxnSpPr/>
          <p:nvPr/>
        </p:nvCxnSpPr>
        <p:spPr>
          <a:xfrm>
            <a:off x="2915816" y="2924944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>
            <a:stCxn id="19" idx="2"/>
            <a:endCxn id="6" idx="0"/>
          </p:cNvCxnSpPr>
          <p:nvPr/>
        </p:nvCxnSpPr>
        <p:spPr>
          <a:xfrm>
            <a:off x="2903216" y="3766306"/>
            <a:ext cx="0" cy="45478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>
            <a:stCxn id="19" idx="3"/>
          </p:cNvCxnSpPr>
          <p:nvPr/>
        </p:nvCxnSpPr>
        <p:spPr>
          <a:xfrm>
            <a:off x="4978848" y="3489641"/>
            <a:ext cx="5292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/>
          <p:nvPr/>
        </p:nvCxnSpPr>
        <p:spPr>
          <a:xfrm>
            <a:off x="4978848" y="4369900"/>
            <a:ext cx="5292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/>
          <p:nvPr/>
        </p:nvCxnSpPr>
        <p:spPr>
          <a:xfrm>
            <a:off x="2915816" y="2060848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직사각형 19"/>
          <p:cNvSpPr/>
          <p:nvPr/>
        </p:nvSpPr>
        <p:spPr>
          <a:xfrm>
            <a:off x="827584" y="548680"/>
            <a:ext cx="4176464" cy="151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US" altLang="ko-KR" sz="11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identified through databases searching  (n= 589)</a:t>
            </a:r>
          </a:p>
          <a:p>
            <a:pPr algn="ctr"/>
            <a:endParaRPr lang="ko-KR" altLang="en-US" sz="1100" b="1" dirty="0">
              <a:solidFill>
                <a:schemeClr val="tx1"/>
              </a:solidFill>
              <a:latin typeface="+mn-ea"/>
            </a:endParaRP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Ovid-MEDLINE (n= 115)       </a:t>
            </a: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Ovid-EMBASE (n=  304 )             </a:t>
            </a: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Cochrane Library (n= 170  )</a:t>
            </a:r>
          </a:p>
          <a:p>
            <a:pPr marL="342900" indent="-342900"/>
            <a:endParaRPr lang="en-US" altLang="ko-KR" sz="1100" b="1" dirty="0">
              <a:solidFill>
                <a:schemeClr val="tx1"/>
              </a:solidFill>
              <a:latin typeface="+mn-ea"/>
            </a:endParaRP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                      Hand searching  (n</a:t>
            </a:r>
            <a:r>
              <a:rPr lang="en-US" altLang="ko-KR" sz="1100" b="1">
                <a:solidFill>
                  <a:schemeClr val="tx1"/>
                </a:solidFill>
                <a:latin typeface="+mn-ea"/>
              </a:rPr>
              <a:t>= </a:t>
            </a:r>
            <a:r>
              <a:rPr lang="en-US" altLang="ko-KR" sz="1100" b="1">
                <a:solidFill>
                  <a:srgbClr val="FF0000"/>
                </a:solidFill>
                <a:latin typeface="+mn-ea"/>
              </a:rPr>
              <a:t>589</a:t>
            </a:r>
            <a:r>
              <a:rPr lang="en-US" altLang="ko-KR" sz="1100" b="1">
                <a:solidFill>
                  <a:schemeClr val="tx1"/>
                </a:solidFill>
                <a:latin typeface="+mn-ea"/>
              </a:rPr>
              <a:t>)</a:t>
            </a:r>
            <a:endParaRPr lang="en-US" altLang="ko-KR" sz="1100" b="1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38" name="직선 화살표 연결선 37"/>
          <p:cNvCxnSpPr>
            <a:endCxn id="21" idx="0"/>
          </p:cNvCxnSpPr>
          <p:nvPr/>
        </p:nvCxnSpPr>
        <p:spPr>
          <a:xfrm>
            <a:off x="2903216" y="4941168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372200" y="548680"/>
            <a:ext cx="2678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대장폴립절제시술 검색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786476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827584" y="2348880"/>
            <a:ext cx="4176464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Records after duplicates removed (n= 2249 )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827584" y="4221088"/>
            <a:ext cx="4151264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Full-text articles assessed for eligibility (n= </a:t>
            </a:r>
            <a:r>
              <a:rPr lang="en-US" altLang="ko-KR" sz="1200" b="1" dirty="0">
                <a:solidFill>
                  <a:srgbClr val="FF0000"/>
                </a:solidFill>
                <a:latin typeface="+mn-ea"/>
              </a:rPr>
              <a:t>2249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)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5508104" y="3766306"/>
            <a:ext cx="3168352" cy="27590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excluded according to selection criteria (n=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 2236</a:t>
            </a:r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P: Inappropriate (n=1294)</a:t>
            </a:r>
            <a:endParaRPr lang="ko-KR" altLang="en-US" sz="900" dirty="0">
              <a:solidFill>
                <a:schemeClr val="tx1"/>
              </a:solidFill>
              <a:latin typeface="+mn-ea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I: Inappropriate (n=3)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C: Inappropriate (n=1)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O: Inappropriate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(n=0) 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Not English or Korean (n=1)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Duplicated (n= 176)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" altLang="ko-KR" sz="900" dirty="0">
                <a:solidFill>
                  <a:schemeClr val="tx1"/>
                </a:solidFill>
                <a:latin typeface="+mn-ea"/>
              </a:rPr>
              <a:t>Impossible to obtain the original text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(n= 760)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Not human research (n=1)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endParaRPr lang="en-US" altLang="ko-KR" sz="9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508104" y="3212976"/>
            <a:ext cx="3168352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excluded by title and abstract screening (n</a:t>
            </a:r>
            <a:r>
              <a:rPr lang="en-US" altLang="ko-KR" sz="1100" b="1">
                <a:solidFill>
                  <a:schemeClr val="tx1"/>
                </a:solidFill>
                <a:latin typeface="+mn-ea"/>
              </a:rPr>
              <a:t>=</a:t>
            </a:r>
            <a:r>
              <a:rPr lang="en-US" altLang="ko-KR" sz="1100" b="1">
                <a:solidFill>
                  <a:srgbClr val="FF0000"/>
                </a:solidFill>
                <a:latin typeface="+mn-ea"/>
              </a:rPr>
              <a:t> 0</a:t>
            </a:r>
            <a:r>
              <a:rPr lang="en-US" altLang="ko-KR" sz="1100" b="1">
                <a:solidFill>
                  <a:schemeClr val="tx1"/>
                </a:solidFill>
                <a:latin typeface="+mn-ea"/>
              </a:rPr>
              <a:t>)</a:t>
            </a:r>
            <a:endParaRPr lang="en-US" altLang="ko-KR" sz="11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827584" y="3212976"/>
            <a:ext cx="4151264" cy="55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Records screened (n=2249)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827584" y="5373216"/>
            <a:ext cx="4151264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Studies included for synthesis (n= </a:t>
            </a:r>
            <a:r>
              <a:rPr lang="en-US" altLang="ko-KR" sz="1200" b="1" dirty="0">
                <a:solidFill>
                  <a:srgbClr val="FF0000"/>
                </a:solidFill>
                <a:latin typeface="+mn-ea"/>
              </a:rPr>
              <a:t>13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2680" y="548680"/>
            <a:ext cx="430887" cy="15121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Identification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2681" y="2348880"/>
            <a:ext cx="430887" cy="14174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Screening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1520" y="4005064"/>
            <a:ext cx="430887" cy="10194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Eligibility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1520" y="5229200"/>
            <a:ext cx="430887" cy="1152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Included</a:t>
            </a:r>
            <a:endParaRPr lang="ko-KR" altLang="en-US" sz="1600" b="1" dirty="0">
              <a:latin typeface="+mn-ea"/>
            </a:endParaRPr>
          </a:p>
        </p:txBody>
      </p:sp>
      <p:cxnSp>
        <p:nvCxnSpPr>
          <p:cNvPr id="26" name="직선 화살표 연결선 25"/>
          <p:cNvCxnSpPr/>
          <p:nvPr/>
        </p:nvCxnSpPr>
        <p:spPr>
          <a:xfrm>
            <a:off x="2915816" y="2924944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>
            <a:stCxn id="19" idx="2"/>
            <a:endCxn id="6" idx="0"/>
          </p:cNvCxnSpPr>
          <p:nvPr/>
        </p:nvCxnSpPr>
        <p:spPr>
          <a:xfrm>
            <a:off x="2903216" y="3766306"/>
            <a:ext cx="0" cy="45478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>
            <a:stCxn id="19" idx="3"/>
          </p:cNvCxnSpPr>
          <p:nvPr/>
        </p:nvCxnSpPr>
        <p:spPr>
          <a:xfrm>
            <a:off x="4978848" y="3489641"/>
            <a:ext cx="5292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/>
          <p:nvPr/>
        </p:nvCxnSpPr>
        <p:spPr>
          <a:xfrm>
            <a:off x="4978848" y="4369900"/>
            <a:ext cx="5292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/>
          <p:nvPr/>
        </p:nvCxnSpPr>
        <p:spPr>
          <a:xfrm>
            <a:off x="2915816" y="2060848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직사각형 19"/>
          <p:cNvSpPr/>
          <p:nvPr/>
        </p:nvSpPr>
        <p:spPr>
          <a:xfrm>
            <a:off x="827584" y="548680"/>
            <a:ext cx="4176464" cy="151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US" altLang="ko-KR" sz="11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identified through databases searching  (n= 2,668)</a:t>
            </a:r>
          </a:p>
          <a:p>
            <a:pPr algn="ctr"/>
            <a:endParaRPr lang="ko-KR" altLang="en-US" sz="1100" b="1" dirty="0">
              <a:solidFill>
                <a:schemeClr val="tx1"/>
              </a:solidFill>
              <a:latin typeface="+mn-ea"/>
            </a:endParaRP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Ovid-MEDLINE (n= 641)        </a:t>
            </a: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Ovid-EMBASE (n=  1,506 )             </a:t>
            </a: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Cochrane Library (n= 548  )</a:t>
            </a:r>
          </a:p>
          <a:p>
            <a:pPr marL="342900" indent="-342900"/>
            <a:endParaRPr lang="en-US" altLang="ko-KR" sz="1100" b="1" dirty="0">
              <a:solidFill>
                <a:schemeClr val="tx1"/>
              </a:solidFill>
              <a:latin typeface="+mn-ea"/>
            </a:endParaRP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                      Hand searching  (n</a:t>
            </a:r>
            <a:r>
              <a:rPr lang="en-US" altLang="ko-KR" sz="1100" b="1">
                <a:solidFill>
                  <a:schemeClr val="tx1"/>
                </a:solidFill>
                <a:latin typeface="+mn-ea"/>
              </a:rPr>
              <a:t>= </a:t>
            </a:r>
            <a:r>
              <a:rPr lang="en-US" altLang="ko-KR" sz="1100" b="1">
                <a:solidFill>
                  <a:srgbClr val="FF0000"/>
                </a:solidFill>
                <a:latin typeface="+mn-ea"/>
              </a:rPr>
              <a:t>2,668</a:t>
            </a:r>
            <a:r>
              <a:rPr lang="en-US" altLang="ko-KR" sz="1100" b="1">
                <a:solidFill>
                  <a:schemeClr val="tx1"/>
                </a:solidFill>
                <a:latin typeface="+mn-ea"/>
              </a:rPr>
              <a:t>)</a:t>
            </a:r>
            <a:endParaRPr lang="en-US" altLang="ko-KR" sz="1100" b="1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38" name="직선 화살표 연결선 37"/>
          <p:cNvCxnSpPr>
            <a:endCxn id="21" idx="0"/>
          </p:cNvCxnSpPr>
          <p:nvPr/>
        </p:nvCxnSpPr>
        <p:spPr>
          <a:xfrm>
            <a:off x="2903216" y="4941168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702691" y="476672"/>
            <a:ext cx="2435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대장내시경검사 검색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306942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24FB839-9EF9-8C4E-945B-AB6A8B60E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r>
              <a:rPr kumimoji="1" lang="en-US" altLang="ko-Kore-KR" dirty="0"/>
              <a:t>KQ 12</a:t>
            </a:r>
            <a:endParaRPr kumimoji="1" lang="ko-Kore-KR" altLang="en-US" dirty="0"/>
          </a:p>
        </p:txBody>
      </p:sp>
    </p:spTree>
    <p:extLst>
      <p:ext uri="{BB962C8B-B14F-4D97-AF65-F5344CB8AC3E}">
        <p14:creationId xmlns:p14="http://schemas.microsoft.com/office/powerpoint/2010/main" val="7157286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827584" y="2348880"/>
            <a:ext cx="4176464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Records after duplicates removed (n= 503)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827584" y="4221088"/>
            <a:ext cx="4151264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Full-text articles assessed for eligibility (n= </a:t>
            </a:r>
            <a:r>
              <a:rPr lang="en-US" altLang="ko-KR" sz="1200" b="1" dirty="0">
                <a:solidFill>
                  <a:srgbClr val="FF0000"/>
                </a:solidFill>
                <a:latin typeface="+mn-ea"/>
              </a:rPr>
              <a:t>503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)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5508104" y="3766306"/>
            <a:ext cx="3168352" cy="27590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excluded according to selection criteria (n= 494)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P: Inappropriate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 (n=461)</a:t>
            </a:r>
            <a:endParaRPr lang="ko-KR" altLang="en-US" sz="900" dirty="0">
              <a:solidFill>
                <a:schemeClr val="tx1"/>
              </a:solidFill>
              <a:latin typeface="+mn-ea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I: Inappropriate (n=0)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C: Inappropriate 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O: Inappropriate (n=0) 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Not English or Korean (n=2)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Duplicated (n=21)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" altLang="ko-KR" sz="900" dirty="0">
                <a:solidFill>
                  <a:schemeClr val="tx1"/>
                </a:solidFill>
                <a:latin typeface="+mn-ea"/>
              </a:rPr>
              <a:t>Impossible to obtain the original text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(n=9)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Not human research (n=1)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5508104" y="3212976"/>
            <a:ext cx="3168352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excluded by title and abstract screening (n</a:t>
            </a:r>
            <a:r>
              <a:rPr lang="en-US" altLang="ko-KR" sz="1100" b="1">
                <a:solidFill>
                  <a:schemeClr val="tx1"/>
                </a:solidFill>
                <a:latin typeface="+mn-ea"/>
              </a:rPr>
              <a:t>=</a:t>
            </a:r>
            <a:r>
              <a:rPr lang="en-US" altLang="ko-KR" sz="1100" b="1">
                <a:solidFill>
                  <a:srgbClr val="FF0000"/>
                </a:solidFill>
                <a:latin typeface="+mn-ea"/>
              </a:rPr>
              <a:t> 0</a:t>
            </a:r>
            <a:r>
              <a:rPr lang="en-US" altLang="ko-KR" sz="1100" b="1">
                <a:solidFill>
                  <a:schemeClr val="tx1"/>
                </a:solidFill>
                <a:latin typeface="+mn-ea"/>
              </a:rPr>
              <a:t>)</a:t>
            </a:r>
            <a:endParaRPr lang="en-US" altLang="ko-KR" sz="11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827584" y="3212976"/>
            <a:ext cx="4151264" cy="55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Records screened (n=503)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827584" y="5373216"/>
            <a:ext cx="4151264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Studies included for synthesis (n= </a:t>
            </a:r>
            <a:r>
              <a:rPr lang="en-US" altLang="ko-KR" sz="1200" b="1" dirty="0">
                <a:solidFill>
                  <a:srgbClr val="FF0000"/>
                </a:solidFill>
                <a:latin typeface="+mn-ea"/>
              </a:rPr>
              <a:t>9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2680" y="548680"/>
            <a:ext cx="430887" cy="15121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Identification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2681" y="2348880"/>
            <a:ext cx="430887" cy="14174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Screening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1520" y="4005064"/>
            <a:ext cx="430887" cy="10194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Eligibility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1520" y="5229200"/>
            <a:ext cx="430887" cy="1152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Included</a:t>
            </a:r>
            <a:endParaRPr lang="ko-KR" altLang="en-US" sz="1600" b="1" dirty="0">
              <a:latin typeface="+mn-ea"/>
            </a:endParaRPr>
          </a:p>
        </p:txBody>
      </p:sp>
      <p:cxnSp>
        <p:nvCxnSpPr>
          <p:cNvPr id="26" name="직선 화살표 연결선 25"/>
          <p:cNvCxnSpPr/>
          <p:nvPr/>
        </p:nvCxnSpPr>
        <p:spPr>
          <a:xfrm>
            <a:off x="2915816" y="2924944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>
            <a:stCxn id="19" idx="2"/>
            <a:endCxn id="6" idx="0"/>
          </p:cNvCxnSpPr>
          <p:nvPr/>
        </p:nvCxnSpPr>
        <p:spPr>
          <a:xfrm>
            <a:off x="2903216" y="3766306"/>
            <a:ext cx="0" cy="45478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>
            <a:stCxn id="19" idx="3"/>
          </p:cNvCxnSpPr>
          <p:nvPr/>
        </p:nvCxnSpPr>
        <p:spPr>
          <a:xfrm>
            <a:off x="4978848" y="3489641"/>
            <a:ext cx="5292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/>
          <p:nvPr/>
        </p:nvCxnSpPr>
        <p:spPr>
          <a:xfrm>
            <a:off x="4978848" y="4369900"/>
            <a:ext cx="5292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/>
          <p:nvPr/>
        </p:nvCxnSpPr>
        <p:spPr>
          <a:xfrm>
            <a:off x="2915816" y="2060848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직사각형 19"/>
          <p:cNvSpPr/>
          <p:nvPr/>
        </p:nvSpPr>
        <p:spPr>
          <a:xfrm>
            <a:off x="827584" y="548680"/>
            <a:ext cx="4176464" cy="151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US" altLang="ko-KR" sz="11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identified through databases searching  (n= 589)</a:t>
            </a:r>
          </a:p>
          <a:p>
            <a:pPr algn="ctr"/>
            <a:endParaRPr lang="ko-KR" altLang="en-US" sz="1100" b="1" dirty="0">
              <a:solidFill>
                <a:schemeClr val="tx1"/>
              </a:solidFill>
              <a:latin typeface="+mn-ea"/>
            </a:endParaRP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Ovid-MEDLINE (n= 115)       </a:t>
            </a: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Ovid-EMBASE (n=  304 )             </a:t>
            </a: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Cochrane Library (n= 170  )</a:t>
            </a:r>
          </a:p>
          <a:p>
            <a:pPr marL="342900" indent="-342900"/>
            <a:endParaRPr lang="en-US" altLang="ko-KR" sz="1100" b="1" dirty="0">
              <a:solidFill>
                <a:schemeClr val="tx1"/>
              </a:solidFill>
              <a:latin typeface="+mn-ea"/>
            </a:endParaRP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                      Hand searching  (n</a:t>
            </a:r>
            <a:r>
              <a:rPr lang="en-US" altLang="ko-KR" sz="1100" b="1">
                <a:solidFill>
                  <a:schemeClr val="tx1"/>
                </a:solidFill>
                <a:latin typeface="+mn-ea"/>
              </a:rPr>
              <a:t>= </a:t>
            </a:r>
            <a:r>
              <a:rPr lang="en-US" altLang="ko-KR" sz="1100" b="1">
                <a:solidFill>
                  <a:srgbClr val="FF0000"/>
                </a:solidFill>
                <a:latin typeface="+mn-ea"/>
              </a:rPr>
              <a:t>589</a:t>
            </a:r>
            <a:r>
              <a:rPr lang="en-US" altLang="ko-KR" sz="1100" b="1">
                <a:solidFill>
                  <a:schemeClr val="tx1"/>
                </a:solidFill>
                <a:latin typeface="+mn-ea"/>
              </a:rPr>
              <a:t>)</a:t>
            </a:r>
            <a:endParaRPr lang="en-US" altLang="ko-KR" sz="1100" b="1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38" name="직선 화살표 연결선 37"/>
          <p:cNvCxnSpPr>
            <a:endCxn id="21" idx="0"/>
          </p:cNvCxnSpPr>
          <p:nvPr/>
        </p:nvCxnSpPr>
        <p:spPr>
          <a:xfrm>
            <a:off x="2903216" y="4941168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372200" y="548680"/>
            <a:ext cx="2678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대장폴립절제시술 검색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525066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827584" y="2348880"/>
            <a:ext cx="4176464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Records after duplicates removed (n= 2249 )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827584" y="4221088"/>
            <a:ext cx="4151264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Full-text articles assessed for eligibility (n= </a:t>
            </a:r>
            <a:r>
              <a:rPr lang="en-US" altLang="ko-KR" sz="1200" b="1" dirty="0">
                <a:solidFill>
                  <a:srgbClr val="FF0000"/>
                </a:solidFill>
                <a:latin typeface="+mn-ea"/>
              </a:rPr>
              <a:t>2249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)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5508104" y="3766306"/>
            <a:ext cx="3168352" cy="27590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excluded according to selection criteria (n=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 2236</a:t>
            </a:r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)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P: Inappropriate (n=1294)</a:t>
            </a:r>
            <a:endParaRPr lang="ko-KR" altLang="en-US" sz="900" dirty="0">
              <a:solidFill>
                <a:schemeClr val="tx1"/>
              </a:solidFill>
              <a:latin typeface="+mn-ea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I: Inappropriate (n=3)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C: Inappropriate (n=1)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O: Inappropriate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(n=0) 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Not English or Korean (n=1)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Duplicated (n=176)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" altLang="ko-KR" sz="900" dirty="0">
                <a:solidFill>
                  <a:schemeClr val="tx1"/>
                </a:solidFill>
                <a:latin typeface="+mn-ea"/>
              </a:rPr>
              <a:t>Impossible to obtain the original text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(n=760)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Not human research (n=1)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5508104" y="3212976"/>
            <a:ext cx="3168352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excluded by title and abstract screening (n</a:t>
            </a:r>
            <a:r>
              <a:rPr lang="en-US" altLang="ko-KR" sz="1100" b="1">
                <a:solidFill>
                  <a:schemeClr val="tx1"/>
                </a:solidFill>
                <a:latin typeface="+mn-ea"/>
              </a:rPr>
              <a:t>=</a:t>
            </a:r>
            <a:r>
              <a:rPr lang="en-US" altLang="ko-KR" sz="1100" b="1">
                <a:solidFill>
                  <a:srgbClr val="FF0000"/>
                </a:solidFill>
                <a:latin typeface="+mn-ea"/>
              </a:rPr>
              <a:t> 0</a:t>
            </a:r>
            <a:r>
              <a:rPr lang="en-US" altLang="ko-KR" sz="1100" b="1">
                <a:solidFill>
                  <a:schemeClr val="tx1"/>
                </a:solidFill>
                <a:latin typeface="+mn-ea"/>
              </a:rPr>
              <a:t>)</a:t>
            </a:r>
            <a:endParaRPr lang="en-US" altLang="ko-KR" sz="11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827584" y="3212976"/>
            <a:ext cx="4151264" cy="55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Records screened (n=2249)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827584" y="5373216"/>
            <a:ext cx="4151264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Studies included for synthesis (n= </a:t>
            </a:r>
            <a:r>
              <a:rPr lang="en-US" altLang="ko-KR" sz="1200" b="1" dirty="0">
                <a:solidFill>
                  <a:srgbClr val="FF0000"/>
                </a:solidFill>
                <a:latin typeface="+mn-ea"/>
              </a:rPr>
              <a:t>13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2680" y="548680"/>
            <a:ext cx="430887" cy="15121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Identification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2681" y="2348880"/>
            <a:ext cx="430887" cy="14174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Screening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1520" y="4005064"/>
            <a:ext cx="430887" cy="10194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Eligibility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1520" y="5229200"/>
            <a:ext cx="430887" cy="1152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Included</a:t>
            </a:r>
            <a:endParaRPr lang="ko-KR" altLang="en-US" sz="1600" b="1" dirty="0">
              <a:latin typeface="+mn-ea"/>
            </a:endParaRPr>
          </a:p>
        </p:txBody>
      </p:sp>
      <p:cxnSp>
        <p:nvCxnSpPr>
          <p:cNvPr id="26" name="직선 화살표 연결선 25"/>
          <p:cNvCxnSpPr/>
          <p:nvPr/>
        </p:nvCxnSpPr>
        <p:spPr>
          <a:xfrm>
            <a:off x="2915816" y="2924944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>
            <a:stCxn id="19" idx="2"/>
            <a:endCxn id="6" idx="0"/>
          </p:cNvCxnSpPr>
          <p:nvPr/>
        </p:nvCxnSpPr>
        <p:spPr>
          <a:xfrm>
            <a:off x="2903216" y="3766306"/>
            <a:ext cx="0" cy="45478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>
            <a:stCxn id="19" idx="3"/>
          </p:cNvCxnSpPr>
          <p:nvPr/>
        </p:nvCxnSpPr>
        <p:spPr>
          <a:xfrm>
            <a:off x="4978848" y="3489641"/>
            <a:ext cx="5292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/>
          <p:nvPr/>
        </p:nvCxnSpPr>
        <p:spPr>
          <a:xfrm>
            <a:off x="4978848" y="4369900"/>
            <a:ext cx="5292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/>
          <p:nvPr/>
        </p:nvCxnSpPr>
        <p:spPr>
          <a:xfrm>
            <a:off x="2915816" y="2060848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직사각형 19"/>
          <p:cNvSpPr/>
          <p:nvPr/>
        </p:nvSpPr>
        <p:spPr>
          <a:xfrm>
            <a:off x="827584" y="548680"/>
            <a:ext cx="4176464" cy="151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US" altLang="ko-KR" sz="11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identified through databases searching  (n= 2,668)</a:t>
            </a:r>
          </a:p>
          <a:p>
            <a:pPr algn="ctr"/>
            <a:endParaRPr lang="ko-KR" altLang="en-US" sz="1100" b="1" dirty="0">
              <a:solidFill>
                <a:schemeClr val="tx1"/>
              </a:solidFill>
              <a:latin typeface="+mn-ea"/>
            </a:endParaRP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Ovid-MEDLINE (n= 641)        </a:t>
            </a: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Ovid-EMBASE (n=  1,506 )             </a:t>
            </a: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Cochrane Library (n= 548  )</a:t>
            </a:r>
          </a:p>
          <a:p>
            <a:pPr marL="342900" indent="-342900"/>
            <a:endParaRPr lang="en-US" altLang="ko-KR" sz="1100" b="1" dirty="0">
              <a:solidFill>
                <a:schemeClr val="tx1"/>
              </a:solidFill>
              <a:latin typeface="+mn-ea"/>
            </a:endParaRP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                      Hand searching  (n</a:t>
            </a:r>
            <a:r>
              <a:rPr lang="en-US" altLang="ko-KR" sz="1100" b="1">
                <a:solidFill>
                  <a:schemeClr val="tx1"/>
                </a:solidFill>
                <a:latin typeface="+mn-ea"/>
              </a:rPr>
              <a:t>= </a:t>
            </a:r>
            <a:r>
              <a:rPr lang="en-US" altLang="ko-KR" sz="1100" b="1">
                <a:solidFill>
                  <a:srgbClr val="FF0000"/>
                </a:solidFill>
                <a:latin typeface="+mn-ea"/>
              </a:rPr>
              <a:t>2,668</a:t>
            </a:r>
            <a:r>
              <a:rPr lang="en-US" altLang="ko-KR" sz="1100" b="1">
                <a:solidFill>
                  <a:schemeClr val="tx1"/>
                </a:solidFill>
                <a:latin typeface="+mn-ea"/>
              </a:rPr>
              <a:t>)</a:t>
            </a:r>
            <a:endParaRPr lang="en-US" altLang="ko-KR" sz="1100" b="1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38" name="직선 화살표 연결선 37"/>
          <p:cNvCxnSpPr>
            <a:endCxn id="21" idx="0"/>
          </p:cNvCxnSpPr>
          <p:nvPr/>
        </p:nvCxnSpPr>
        <p:spPr>
          <a:xfrm>
            <a:off x="2903216" y="4941168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702691" y="476672"/>
            <a:ext cx="2435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대장내시경검사 검색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64539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24FB839-9EF9-8C4E-945B-AB6A8B60E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r>
              <a:rPr kumimoji="1" lang="en-US" altLang="ko-Kore-KR" dirty="0"/>
              <a:t>KQ 2</a:t>
            </a:r>
            <a:endParaRPr kumimoji="1" lang="ko-Kore-KR" altLang="en-US" dirty="0"/>
          </a:p>
        </p:txBody>
      </p:sp>
    </p:spTree>
    <p:extLst>
      <p:ext uri="{BB962C8B-B14F-4D97-AF65-F5344CB8AC3E}">
        <p14:creationId xmlns:p14="http://schemas.microsoft.com/office/powerpoint/2010/main" val="220737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827584" y="2348880"/>
            <a:ext cx="4176464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Records after duplicates removed (n=508)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827584" y="4221088"/>
            <a:ext cx="4151264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Full-text articles assessed for eligibility (n=14)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5508104" y="3766306"/>
            <a:ext cx="3168352" cy="27590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excluded according to selection criteria (n=7)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P: Inappropriate (n=1)</a:t>
            </a:r>
            <a:endParaRPr lang="ko-KR" altLang="en-US" sz="900" dirty="0">
              <a:solidFill>
                <a:schemeClr val="tx1"/>
              </a:solidFill>
              <a:latin typeface="+mn-ea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I: Inappropriate (n=0)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C: Inappropriate (n=3)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O: Inappropriate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(n=2) 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Not English or Korean 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Duplicated 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" altLang="ko-KR" sz="900" dirty="0">
                <a:solidFill>
                  <a:schemeClr val="tx1"/>
                </a:solidFill>
                <a:latin typeface="+mn-ea"/>
              </a:rPr>
              <a:t>Impossible to obtain the original text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Not human research (n=1)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endParaRPr lang="en-US" altLang="ko-KR" sz="9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508104" y="3212976"/>
            <a:ext cx="3168352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excluded by title and abstract screening (n=494)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827584" y="3212976"/>
            <a:ext cx="4151264" cy="55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Records screened (n=508)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827584" y="5373216"/>
            <a:ext cx="4151264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Studies included for synthesis (n=7)</a:t>
            </a:r>
            <a:endParaRPr lang="ko-KR" altLang="en-US" sz="1200" b="1" i="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2680" y="548680"/>
            <a:ext cx="430887" cy="15121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Identification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2681" y="2348880"/>
            <a:ext cx="430887" cy="14174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Screening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1520" y="4005064"/>
            <a:ext cx="430887" cy="10194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Eligibility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1520" y="5229200"/>
            <a:ext cx="430887" cy="1152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Included</a:t>
            </a:r>
            <a:endParaRPr lang="ko-KR" altLang="en-US" sz="1600" b="1" dirty="0">
              <a:latin typeface="+mn-ea"/>
            </a:endParaRPr>
          </a:p>
        </p:txBody>
      </p:sp>
      <p:cxnSp>
        <p:nvCxnSpPr>
          <p:cNvPr id="26" name="직선 화살표 연결선 25"/>
          <p:cNvCxnSpPr/>
          <p:nvPr/>
        </p:nvCxnSpPr>
        <p:spPr>
          <a:xfrm>
            <a:off x="2915816" y="2924944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>
            <a:stCxn id="19" idx="2"/>
            <a:endCxn id="6" idx="0"/>
          </p:cNvCxnSpPr>
          <p:nvPr/>
        </p:nvCxnSpPr>
        <p:spPr>
          <a:xfrm>
            <a:off x="2903216" y="3766306"/>
            <a:ext cx="0" cy="45478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>
            <a:stCxn id="19" idx="3"/>
          </p:cNvCxnSpPr>
          <p:nvPr/>
        </p:nvCxnSpPr>
        <p:spPr>
          <a:xfrm>
            <a:off x="4978848" y="3489641"/>
            <a:ext cx="5292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/>
          <p:nvPr/>
        </p:nvCxnSpPr>
        <p:spPr>
          <a:xfrm>
            <a:off x="4978848" y="4369900"/>
            <a:ext cx="5292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/>
          <p:nvPr/>
        </p:nvCxnSpPr>
        <p:spPr>
          <a:xfrm>
            <a:off x="2915816" y="2060848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직사각형 19"/>
          <p:cNvSpPr/>
          <p:nvPr/>
        </p:nvSpPr>
        <p:spPr>
          <a:xfrm>
            <a:off x="827584" y="548680"/>
            <a:ext cx="4176464" cy="151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US" altLang="ko-KR" sz="11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identified through databases searching  (n= 589)</a:t>
            </a:r>
          </a:p>
          <a:p>
            <a:pPr algn="ctr"/>
            <a:endParaRPr lang="ko-KR" altLang="en-US" sz="1100" b="1" dirty="0">
              <a:solidFill>
                <a:schemeClr val="tx1"/>
              </a:solidFill>
              <a:latin typeface="+mn-ea"/>
            </a:endParaRP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Ovid-MEDLINE (n= 115)       </a:t>
            </a: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Ovid-EMBASE (n=  304 )             </a:t>
            </a: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Cochrane Library (n= 170  )</a:t>
            </a:r>
          </a:p>
          <a:p>
            <a:pPr marL="342900" indent="-342900"/>
            <a:endParaRPr lang="en-US" altLang="ko-KR" sz="1100" b="1" dirty="0">
              <a:solidFill>
                <a:schemeClr val="tx1"/>
              </a:solidFill>
              <a:latin typeface="+mn-ea"/>
            </a:endParaRP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                      Hand searching  (n=5)</a:t>
            </a:r>
          </a:p>
        </p:txBody>
      </p:sp>
      <p:cxnSp>
        <p:nvCxnSpPr>
          <p:cNvPr id="38" name="직선 화살표 연결선 37"/>
          <p:cNvCxnSpPr>
            <a:endCxn id="21" idx="0"/>
          </p:cNvCxnSpPr>
          <p:nvPr/>
        </p:nvCxnSpPr>
        <p:spPr>
          <a:xfrm>
            <a:off x="2903216" y="4941168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372200" y="548680"/>
            <a:ext cx="2678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대장폴립절제시술 검색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2608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827584" y="2348880"/>
            <a:ext cx="4176464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Records after duplicates removed (n=2240)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827584" y="4221088"/>
            <a:ext cx="4151264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Full-text articles assessed for eligibility (n=15)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5508104" y="3766306"/>
            <a:ext cx="3168352" cy="27590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excluded according to selection criteria (n=6)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P: Inappropriate (n=3)</a:t>
            </a:r>
            <a:endParaRPr lang="ko-KR" altLang="en-US" sz="900" dirty="0">
              <a:solidFill>
                <a:schemeClr val="tx1"/>
              </a:solidFill>
              <a:latin typeface="+mn-ea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I: Inappropriate (n=1)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C: Inappropriate (n=1)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O: Inappropriate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(n=0) 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Not English or Korean 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Duplicated 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" altLang="ko-KR" sz="900" dirty="0">
                <a:solidFill>
                  <a:schemeClr val="tx1"/>
                </a:solidFill>
                <a:latin typeface="+mn-ea"/>
              </a:rPr>
              <a:t>Impossible to obtain the original text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Not human research (n=1)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endParaRPr lang="en-US" altLang="ko-KR" sz="9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508104" y="3212976"/>
            <a:ext cx="3168352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excluded by title and abstract screening (n=2225)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827584" y="3212976"/>
            <a:ext cx="4151264" cy="55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Records screened (n=2240)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827584" y="5373216"/>
            <a:ext cx="4151264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Studies included for synthesis (n=9)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2680" y="548680"/>
            <a:ext cx="430887" cy="15121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Identification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2681" y="2348880"/>
            <a:ext cx="430887" cy="14174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Screening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1520" y="4005064"/>
            <a:ext cx="430887" cy="10194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Eligibility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1520" y="5229200"/>
            <a:ext cx="430887" cy="1152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Included</a:t>
            </a:r>
            <a:endParaRPr lang="ko-KR" altLang="en-US" sz="1600" b="1" dirty="0">
              <a:latin typeface="+mn-ea"/>
            </a:endParaRPr>
          </a:p>
        </p:txBody>
      </p:sp>
      <p:cxnSp>
        <p:nvCxnSpPr>
          <p:cNvPr id="26" name="직선 화살표 연결선 25"/>
          <p:cNvCxnSpPr/>
          <p:nvPr/>
        </p:nvCxnSpPr>
        <p:spPr>
          <a:xfrm>
            <a:off x="2915816" y="2924944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>
            <a:stCxn id="19" idx="2"/>
            <a:endCxn id="6" idx="0"/>
          </p:cNvCxnSpPr>
          <p:nvPr/>
        </p:nvCxnSpPr>
        <p:spPr>
          <a:xfrm>
            <a:off x="2903216" y="3766306"/>
            <a:ext cx="0" cy="45478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>
            <a:stCxn id="19" idx="3"/>
          </p:cNvCxnSpPr>
          <p:nvPr/>
        </p:nvCxnSpPr>
        <p:spPr>
          <a:xfrm>
            <a:off x="4978848" y="3489641"/>
            <a:ext cx="5292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/>
          <p:nvPr/>
        </p:nvCxnSpPr>
        <p:spPr>
          <a:xfrm>
            <a:off x="4978848" y="4369900"/>
            <a:ext cx="5292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/>
          <p:nvPr/>
        </p:nvCxnSpPr>
        <p:spPr>
          <a:xfrm>
            <a:off x="2915816" y="2060848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직사각형 19"/>
          <p:cNvSpPr/>
          <p:nvPr/>
        </p:nvSpPr>
        <p:spPr>
          <a:xfrm>
            <a:off x="827584" y="548680"/>
            <a:ext cx="4176464" cy="151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US" altLang="ko-KR" sz="11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identified through databases searching  (n= 2,668)</a:t>
            </a:r>
          </a:p>
          <a:p>
            <a:pPr algn="ctr"/>
            <a:endParaRPr lang="ko-KR" altLang="en-US" sz="1100" b="1" dirty="0">
              <a:solidFill>
                <a:schemeClr val="tx1"/>
              </a:solidFill>
              <a:latin typeface="+mn-ea"/>
            </a:endParaRP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Ovid-MEDLINE (n= 641)        </a:t>
            </a: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Ovid-EMBASE (n=  1,506 )             </a:t>
            </a: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Cochrane Library (n= 548  )</a:t>
            </a:r>
          </a:p>
          <a:p>
            <a:pPr marL="342900" indent="-342900"/>
            <a:endParaRPr lang="en-US" altLang="ko-KR" sz="1100" b="1" dirty="0">
              <a:solidFill>
                <a:schemeClr val="tx1"/>
              </a:solidFill>
              <a:latin typeface="+mn-ea"/>
            </a:endParaRP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                      Hand searching  (n=4)</a:t>
            </a:r>
          </a:p>
        </p:txBody>
      </p:sp>
      <p:cxnSp>
        <p:nvCxnSpPr>
          <p:cNvPr id="38" name="직선 화살표 연결선 37"/>
          <p:cNvCxnSpPr>
            <a:endCxn id="21" idx="0"/>
          </p:cNvCxnSpPr>
          <p:nvPr/>
        </p:nvCxnSpPr>
        <p:spPr>
          <a:xfrm>
            <a:off x="2903216" y="4941168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702691" y="476672"/>
            <a:ext cx="2435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대장내시경검사 검색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56398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24FB839-9EF9-8C4E-945B-AB6A8B60E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r>
              <a:rPr kumimoji="1" lang="en-US" altLang="ko-Kore-KR" dirty="0"/>
              <a:t>KQ 3</a:t>
            </a:r>
            <a:endParaRPr kumimoji="1" lang="ko-Kore-KR" altLang="en-US" dirty="0"/>
          </a:p>
        </p:txBody>
      </p:sp>
    </p:spTree>
    <p:extLst>
      <p:ext uri="{BB962C8B-B14F-4D97-AF65-F5344CB8AC3E}">
        <p14:creationId xmlns:p14="http://schemas.microsoft.com/office/powerpoint/2010/main" val="1894634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827584" y="2348880"/>
            <a:ext cx="4176464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Records after duplicates removed (n= 503 )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827584" y="4221088"/>
            <a:ext cx="4151264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Full-text articles assessed for eligibility (n= </a:t>
            </a:r>
            <a:r>
              <a:rPr lang="en-US" altLang="ko-KR" sz="1200" b="1" dirty="0">
                <a:solidFill>
                  <a:srgbClr val="FF0000"/>
                </a:solidFill>
                <a:latin typeface="+mn-ea"/>
              </a:rPr>
              <a:t>6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)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5508104" y="3766306"/>
            <a:ext cx="3168352" cy="27590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excluded according to selection criteria (n= 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4</a:t>
            </a:r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P: Inappropriate (n=0)</a:t>
            </a:r>
            <a:endParaRPr lang="ko-KR" altLang="en-US" sz="900" dirty="0">
              <a:solidFill>
                <a:schemeClr val="tx1"/>
              </a:solidFill>
              <a:latin typeface="+mn-ea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I: Inappropriate (n=0)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C: Inappropriate (n=4)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O: Inappropriate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(n=0) 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Not English or Korean 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Duplicated 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" altLang="ko-KR" sz="900" dirty="0">
                <a:solidFill>
                  <a:schemeClr val="tx1"/>
                </a:solidFill>
                <a:latin typeface="+mn-ea"/>
              </a:rPr>
              <a:t>Impossible to obtain the original text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Not human research (n=1)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endParaRPr lang="en-US" altLang="ko-KR" sz="9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508104" y="3212976"/>
            <a:ext cx="3168352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excluded by title and abstract screening (n=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 497 </a:t>
            </a:r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)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827584" y="3212976"/>
            <a:ext cx="4151264" cy="55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Records screened (n=503)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827584" y="5373216"/>
            <a:ext cx="4151264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Studies included for synthesis (n= </a:t>
            </a:r>
            <a:r>
              <a:rPr lang="en-US" altLang="ko-KR" sz="1200" b="1" dirty="0">
                <a:solidFill>
                  <a:srgbClr val="FF0000"/>
                </a:solidFill>
                <a:latin typeface="+mn-ea"/>
              </a:rPr>
              <a:t>2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2680" y="548680"/>
            <a:ext cx="430887" cy="15121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Identification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2681" y="2348880"/>
            <a:ext cx="430887" cy="14174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Screening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1520" y="4005064"/>
            <a:ext cx="430887" cy="10194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Eligibility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1520" y="5229200"/>
            <a:ext cx="430887" cy="1152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Included</a:t>
            </a:r>
            <a:endParaRPr lang="ko-KR" altLang="en-US" sz="1600" b="1" dirty="0">
              <a:latin typeface="+mn-ea"/>
            </a:endParaRPr>
          </a:p>
        </p:txBody>
      </p:sp>
      <p:cxnSp>
        <p:nvCxnSpPr>
          <p:cNvPr id="26" name="직선 화살표 연결선 25"/>
          <p:cNvCxnSpPr/>
          <p:nvPr/>
        </p:nvCxnSpPr>
        <p:spPr>
          <a:xfrm>
            <a:off x="2915816" y="2924944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>
            <a:stCxn id="19" idx="2"/>
            <a:endCxn id="6" idx="0"/>
          </p:cNvCxnSpPr>
          <p:nvPr/>
        </p:nvCxnSpPr>
        <p:spPr>
          <a:xfrm>
            <a:off x="2903216" y="3766306"/>
            <a:ext cx="0" cy="45478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>
            <a:stCxn id="19" idx="3"/>
          </p:cNvCxnSpPr>
          <p:nvPr/>
        </p:nvCxnSpPr>
        <p:spPr>
          <a:xfrm>
            <a:off x="4978848" y="3489641"/>
            <a:ext cx="5292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/>
          <p:nvPr/>
        </p:nvCxnSpPr>
        <p:spPr>
          <a:xfrm>
            <a:off x="4978848" y="4369900"/>
            <a:ext cx="5292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/>
          <p:nvPr/>
        </p:nvCxnSpPr>
        <p:spPr>
          <a:xfrm>
            <a:off x="2915816" y="2060848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직사각형 19"/>
          <p:cNvSpPr/>
          <p:nvPr/>
        </p:nvSpPr>
        <p:spPr>
          <a:xfrm>
            <a:off x="827584" y="548680"/>
            <a:ext cx="4176464" cy="151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US" altLang="ko-KR" sz="11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identified through databases searching  (n= 589)</a:t>
            </a:r>
          </a:p>
          <a:p>
            <a:pPr algn="ctr"/>
            <a:endParaRPr lang="ko-KR" altLang="en-US" sz="1100" b="1" dirty="0">
              <a:solidFill>
                <a:schemeClr val="tx1"/>
              </a:solidFill>
              <a:latin typeface="+mn-ea"/>
            </a:endParaRP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Ovid-MEDLINE (n= 115)       </a:t>
            </a: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Ovid-EMBASE (n=  304 )             </a:t>
            </a: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Cochrane Library (n= 170  )</a:t>
            </a:r>
          </a:p>
          <a:p>
            <a:pPr marL="342900" indent="-342900"/>
            <a:endParaRPr lang="en-US" altLang="ko-KR" sz="1100" b="1" dirty="0">
              <a:solidFill>
                <a:schemeClr val="tx1"/>
              </a:solidFill>
              <a:latin typeface="+mn-ea"/>
            </a:endParaRP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                      Hand searching  (n= 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OO</a:t>
            </a:r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)</a:t>
            </a:r>
          </a:p>
        </p:txBody>
      </p:sp>
      <p:cxnSp>
        <p:nvCxnSpPr>
          <p:cNvPr id="38" name="직선 화살표 연결선 37"/>
          <p:cNvCxnSpPr>
            <a:endCxn id="21" idx="0"/>
          </p:cNvCxnSpPr>
          <p:nvPr/>
        </p:nvCxnSpPr>
        <p:spPr>
          <a:xfrm>
            <a:off x="2903216" y="4941168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372200" y="548680"/>
            <a:ext cx="2678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대장폴립절제시술 검색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0982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827584" y="2348880"/>
            <a:ext cx="4176464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Records after duplicates removed (n= 223</a:t>
            </a:r>
            <a:r>
              <a:rPr lang="en-US" altLang="ko-KR" sz="1200" b="1" dirty="0">
                <a:solidFill>
                  <a:srgbClr val="FF0000"/>
                </a:solidFill>
              </a:rPr>
              <a:t>8</a:t>
            </a:r>
            <a:r>
              <a:rPr lang="en-US" altLang="ko-KR" sz="1200" b="1" dirty="0">
                <a:solidFill>
                  <a:schemeClr val="tx1"/>
                </a:solidFill>
              </a:rPr>
              <a:t> )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827584" y="4221088"/>
            <a:ext cx="4151264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Full-text articles assessed for eligibility (n= </a:t>
            </a:r>
            <a:r>
              <a:rPr lang="en-US" altLang="ko-KR" sz="1200" b="1" dirty="0">
                <a:solidFill>
                  <a:srgbClr val="FF0000"/>
                </a:solidFill>
                <a:latin typeface="+mn-ea"/>
              </a:rPr>
              <a:t>10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)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5508104" y="3766306"/>
            <a:ext cx="3168352" cy="27590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excluded according to selection criteria (n=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 5</a:t>
            </a:r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P: Inappropriate (n=0)</a:t>
            </a:r>
            <a:endParaRPr lang="ko-KR" altLang="en-US" sz="900" dirty="0">
              <a:solidFill>
                <a:schemeClr val="tx1"/>
              </a:solidFill>
              <a:latin typeface="+mn-ea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I: Inappropriate (n=0)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C: Inappropriate (n=5)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O: Inappropriate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(n=0) 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Not English or Korean 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Duplicated 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" altLang="ko-KR" sz="900" dirty="0">
                <a:solidFill>
                  <a:schemeClr val="tx1"/>
                </a:solidFill>
                <a:latin typeface="+mn-ea"/>
              </a:rPr>
              <a:t>Impossible to obtain the original text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(n=0)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Not human research (n=1)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endParaRPr lang="en-US" altLang="ko-KR" sz="9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508104" y="3212976"/>
            <a:ext cx="3168352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excluded by title and abstract screening (n=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 1022 </a:t>
            </a:r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)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827584" y="3212976"/>
            <a:ext cx="4151264" cy="55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Records screened (n=103</a:t>
            </a:r>
            <a:r>
              <a:rPr lang="en-US" altLang="ko-KR" sz="1200" b="1" dirty="0">
                <a:solidFill>
                  <a:srgbClr val="FF0000"/>
                </a:solidFill>
              </a:rPr>
              <a:t>2</a:t>
            </a:r>
            <a:r>
              <a:rPr lang="en-US" altLang="ko-KR" sz="1200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827584" y="5373216"/>
            <a:ext cx="4151264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Studies included for synthesis (n= </a:t>
            </a:r>
            <a:r>
              <a:rPr lang="en-US" altLang="ko-KR" sz="1200" b="1" dirty="0">
                <a:solidFill>
                  <a:srgbClr val="FF0000"/>
                </a:solidFill>
                <a:latin typeface="+mn-ea"/>
              </a:rPr>
              <a:t>5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2680" y="548680"/>
            <a:ext cx="430887" cy="15121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Identification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2681" y="2348880"/>
            <a:ext cx="430887" cy="14174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Screening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1520" y="4005064"/>
            <a:ext cx="430887" cy="10194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Eligibility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1520" y="5229200"/>
            <a:ext cx="430887" cy="1152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ko-KR" sz="1600" b="1" dirty="0">
                <a:latin typeface="+mn-ea"/>
              </a:rPr>
              <a:t>Included</a:t>
            </a:r>
            <a:endParaRPr lang="ko-KR" altLang="en-US" sz="1600" b="1" dirty="0">
              <a:latin typeface="+mn-ea"/>
            </a:endParaRPr>
          </a:p>
        </p:txBody>
      </p:sp>
      <p:cxnSp>
        <p:nvCxnSpPr>
          <p:cNvPr id="26" name="직선 화살표 연결선 25"/>
          <p:cNvCxnSpPr/>
          <p:nvPr/>
        </p:nvCxnSpPr>
        <p:spPr>
          <a:xfrm>
            <a:off x="2915816" y="2924944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>
            <a:stCxn id="19" idx="2"/>
            <a:endCxn id="6" idx="0"/>
          </p:cNvCxnSpPr>
          <p:nvPr/>
        </p:nvCxnSpPr>
        <p:spPr>
          <a:xfrm>
            <a:off x="2903216" y="3766306"/>
            <a:ext cx="0" cy="45478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>
            <a:stCxn id="19" idx="3"/>
          </p:cNvCxnSpPr>
          <p:nvPr/>
        </p:nvCxnSpPr>
        <p:spPr>
          <a:xfrm>
            <a:off x="4978848" y="3489641"/>
            <a:ext cx="5292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/>
          <p:nvPr/>
        </p:nvCxnSpPr>
        <p:spPr>
          <a:xfrm>
            <a:off x="4978848" y="4369900"/>
            <a:ext cx="5292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/>
          <p:nvPr/>
        </p:nvCxnSpPr>
        <p:spPr>
          <a:xfrm>
            <a:off x="2915816" y="2060848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직사각형 19"/>
          <p:cNvSpPr/>
          <p:nvPr/>
        </p:nvSpPr>
        <p:spPr>
          <a:xfrm>
            <a:off x="827584" y="548680"/>
            <a:ext cx="4176464" cy="151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US" altLang="ko-KR" sz="11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Records identified through databases searching  (n= 2,668)</a:t>
            </a:r>
          </a:p>
          <a:p>
            <a:pPr algn="ctr"/>
            <a:endParaRPr lang="ko-KR" altLang="en-US" sz="1100" b="1" dirty="0">
              <a:solidFill>
                <a:schemeClr val="tx1"/>
              </a:solidFill>
              <a:latin typeface="+mn-ea"/>
            </a:endParaRP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Ovid-MEDLINE (n= 641)        </a:t>
            </a: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Ovid-EMBASE (n=  1,506 )             </a:t>
            </a: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•  Cochrane Library (n= 548  )</a:t>
            </a:r>
          </a:p>
          <a:p>
            <a:pPr marL="342900" indent="-342900"/>
            <a:endParaRPr lang="en-US" altLang="ko-KR" sz="1100" b="1" dirty="0">
              <a:solidFill>
                <a:schemeClr val="tx1"/>
              </a:solidFill>
              <a:latin typeface="+mn-ea"/>
            </a:endParaRPr>
          </a:p>
          <a:p>
            <a:pPr marL="342900" indent="-342900"/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                        Hand searching  (n= 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2</a:t>
            </a:r>
            <a:r>
              <a:rPr lang="en-US" altLang="ko-KR" sz="1100" b="1" dirty="0">
                <a:solidFill>
                  <a:schemeClr val="tx1"/>
                </a:solidFill>
                <a:latin typeface="+mn-ea"/>
              </a:rPr>
              <a:t> )</a:t>
            </a:r>
          </a:p>
        </p:txBody>
      </p:sp>
      <p:cxnSp>
        <p:nvCxnSpPr>
          <p:cNvPr id="38" name="직선 화살표 연결선 37"/>
          <p:cNvCxnSpPr>
            <a:endCxn id="21" idx="0"/>
          </p:cNvCxnSpPr>
          <p:nvPr/>
        </p:nvCxnSpPr>
        <p:spPr>
          <a:xfrm>
            <a:off x="2903216" y="4941168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702691" y="476672"/>
            <a:ext cx="2435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대장내시경검사 검색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00168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1780</TotalTime>
  <Words>4199</Words>
  <Application>Microsoft Macintosh PowerPoint</Application>
  <PresentationFormat>화면 슬라이드 쇼(4:3)</PresentationFormat>
  <Paragraphs>705</Paragraphs>
  <Slides>36</Slides>
  <Notes>24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36</vt:i4>
      </vt:variant>
    </vt:vector>
  </HeadingPairs>
  <TitlesOfParts>
    <vt:vector size="39" baseType="lpstr">
      <vt:lpstr>맑은 고딕</vt:lpstr>
      <vt:lpstr>Arial</vt:lpstr>
      <vt:lpstr>Office 테마</vt:lpstr>
      <vt:lpstr>KQ 1</vt:lpstr>
      <vt:lpstr>PowerPoint 프레젠테이션</vt:lpstr>
      <vt:lpstr>PowerPoint 프레젠테이션</vt:lpstr>
      <vt:lpstr>KQ 2</vt:lpstr>
      <vt:lpstr>PowerPoint 프레젠테이션</vt:lpstr>
      <vt:lpstr>PowerPoint 프레젠테이션</vt:lpstr>
      <vt:lpstr>KQ 3</vt:lpstr>
      <vt:lpstr>PowerPoint 프레젠테이션</vt:lpstr>
      <vt:lpstr>PowerPoint 프레젠테이션</vt:lpstr>
      <vt:lpstr>KQ 4</vt:lpstr>
      <vt:lpstr>PowerPoint 프레젠테이션</vt:lpstr>
      <vt:lpstr>PowerPoint 프레젠테이션</vt:lpstr>
      <vt:lpstr>KQ 5</vt:lpstr>
      <vt:lpstr>PowerPoint 프레젠테이션</vt:lpstr>
      <vt:lpstr>PowerPoint 프레젠테이션</vt:lpstr>
      <vt:lpstr>KQ 6</vt:lpstr>
      <vt:lpstr>PowerPoint 프레젠테이션</vt:lpstr>
      <vt:lpstr>PowerPoint 프레젠테이션</vt:lpstr>
      <vt:lpstr>KQ 7</vt:lpstr>
      <vt:lpstr>PowerPoint 프레젠테이션</vt:lpstr>
      <vt:lpstr>PowerPoint 프레젠테이션</vt:lpstr>
      <vt:lpstr>KQ 8</vt:lpstr>
      <vt:lpstr>PowerPoint 프레젠테이션</vt:lpstr>
      <vt:lpstr>PowerPoint 프레젠테이션</vt:lpstr>
      <vt:lpstr>KQ 9</vt:lpstr>
      <vt:lpstr>PowerPoint 프레젠테이션</vt:lpstr>
      <vt:lpstr>PowerPoint 프레젠테이션</vt:lpstr>
      <vt:lpstr>KQ 10</vt:lpstr>
      <vt:lpstr>PowerPoint 프레젠테이션</vt:lpstr>
      <vt:lpstr>PowerPoint 프레젠테이션</vt:lpstr>
      <vt:lpstr>KQ11</vt:lpstr>
      <vt:lpstr>PowerPoint 프레젠테이션</vt:lpstr>
      <vt:lpstr>PowerPoint 프레젠테이션</vt:lpstr>
      <vt:lpstr>KQ 12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kwac63@hanmail.net</cp:lastModifiedBy>
  <cp:revision>341</cp:revision>
  <dcterms:created xsi:type="dcterms:W3CDTF">2012-05-25T12:55:01Z</dcterms:created>
  <dcterms:modified xsi:type="dcterms:W3CDTF">2022-04-01T10:59:21Z</dcterms:modified>
</cp:coreProperties>
</file>